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8" r:id="rId2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0CF9B"/>
    <a:srgbClr val="0000FF"/>
    <a:srgbClr val="C47546"/>
    <a:srgbClr val="000000"/>
    <a:srgbClr val="EEECE1"/>
    <a:srgbClr val="00909C"/>
    <a:srgbClr val="7C4496"/>
    <a:srgbClr val="D9D9D9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1" autoAdjust="0"/>
  </p:normalViewPr>
  <p:slideViewPr>
    <p:cSldViewPr snapToGrid="0">
      <p:cViewPr varScale="1">
        <p:scale>
          <a:sx n="116" d="100"/>
          <a:sy n="116" d="100"/>
        </p:scale>
        <p:origin x="581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1972F4D8-6B0F-41D2-AEB3-9126D242CE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3D74AED-E351-480A-A8D7-5CBB79442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BC575-24F7-4495-B2C1-A81697A812FB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0FC24F6-4C95-48CD-AAB8-EF63A8BA6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8B6D5D-B004-4D8C-BCCA-5F1BB682D8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DFBFF-7850-4D1F-B381-62A473674A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97804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67592-CE06-4A43-83F7-0471D7696387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D6F74-634D-4233-BDBC-8BE3983B5C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78859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My First Template</a:t>
            </a:r>
          </a:p>
        </p:txBody>
      </p:sp>
    </p:spTree>
    <p:extLst>
      <p:ext uri="{BB962C8B-B14F-4D97-AF65-F5344CB8AC3E}">
        <p14:creationId xmlns:p14="http://schemas.microsoft.com/office/powerpoint/2010/main" val="2217025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939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83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3662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6900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3062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Off-page Connector 6"/>
          <p:cNvSpPr/>
          <p:nvPr userDrawn="1"/>
        </p:nvSpPr>
        <p:spPr>
          <a:xfrm rot="5400000">
            <a:off x="11681289" y="6247141"/>
            <a:ext cx="455692" cy="565727"/>
          </a:xfrm>
          <a:prstGeom prst="flowChartOffpageConnector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43206" y="6340867"/>
            <a:ext cx="610241" cy="366183"/>
          </a:xfrm>
          <a:prstGeom prst="rect">
            <a:avLst/>
          </a:prstGeom>
        </p:spPr>
        <p:txBody>
          <a:bodyPr anchor="ctr"/>
          <a:lstStyle>
            <a:lvl1pPr algn="ctr">
              <a:defRPr sz="1333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336800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ctr">
              <a:defRPr sz="32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352800" y="825950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ctr">
              <a:buNone/>
              <a:defRPr sz="16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591625427"/>
      </p:ext>
    </p:extLst>
  </p:cSld>
  <p:clrMapOvr>
    <a:masterClrMapping/>
  </p:clrMapOvr>
  <p:transition spd="slow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3779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7886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12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690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715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54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93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15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DB081-D977-41CF-A2D4-9A22C4C4D402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99921-EB9E-4DD2-AEBE-9229AC87A6B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感谢您下载包图网平台上提供的</a:t>
            </a:r>
            <a:r>
              <a:rPr kumimoji="0" lang="en-US" altLang="zh-CN" sz="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PPT</a:t>
            </a:r>
            <a:r>
              <a:rPr kumimoji="0" lang="zh-CN" altLang="en-US" sz="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ibaotu.com</a:t>
            </a:r>
          </a:p>
        </p:txBody>
      </p:sp>
    </p:spTree>
    <p:extLst>
      <p:ext uri="{BB962C8B-B14F-4D97-AF65-F5344CB8AC3E}">
        <p14:creationId xmlns:p14="http://schemas.microsoft.com/office/powerpoint/2010/main" val="165957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20" r:id="rId12"/>
    <p:sldLayoutId id="2147483780" r:id="rId13"/>
    <p:sldLayoutId id="214748378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Box 180"/>
          <p:cNvSpPr txBox="1"/>
          <p:nvPr/>
        </p:nvSpPr>
        <p:spPr>
          <a:xfrm>
            <a:off x="4877218" y="4296815"/>
            <a:ext cx="7225087" cy="250068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marL="171450" indent="-171450" algn="just" defTabSz="1219170">
              <a:lnSpc>
                <a:spcPts val="1300"/>
              </a:lnSpc>
              <a:buFont typeface="Wingdings" panose="05000000000000000000" pitchFamily="2" charset="2"/>
              <a:buChar char="n"/>
              <a:defRPr/>
            </a:pP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2018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年林曼麗教授獲日本外務大臣表彰獎，為臺灣第一位獲個人獎者，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2023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年並獲日本政府會回家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紀錄片，獲俄羅斯第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21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屆奧澤洛夫國際軍事電影節最佳頒發「旭日中綬章」；楊孟哲教授執導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有一天我紀錄片「人道關懷及歷史記憶」獎、法國尼斯國際影展最佳外語紀錄片獎、東京短片電影節最佳紀錄片獎，芝加哥電影節最佳導演獎、委內瑞拉五洲國際影展最佳紀錄片奬、最佳電影長片獎、最佳原創配樂獎；林品任副教授獲第十屆美國印地安納波里斯國際小提琴大賽金牌，為首位獲此殊榮之華人</a:t>
            </a:r>
            <a:endParaRPr lang="en-US" altLang="zh-TW" sz="11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71450" indent="-171450" algn="just" defTabSz="1219170">
              <a:lnSpc>
                <a:spcPts val="1300"/>
              </a:lnSpc>
              <a:buFont typeface="Wingdings" panose="05000000000000000000" pitchFamily="2" charset="2"/>
              <a:buChar char="n"/>
              <a:defRPr/>
            </a:pP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設計：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2021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2024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年德國</a:t>
            </a:r>
            <a:r>
              <a:rPr lang="en-US" altLang="zh-TW" sz="11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iF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設計獎、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2022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2024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年德國紅點設計概念獎、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2022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韓國釜山國際設計大獎、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2024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年首爾設計獎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-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最佳研究獎等</a:t>
            </a:r>
            <a:endParaRPr lang="en-US" altLang="zh-TW" sz="11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71450" indent="-171450" algn="just" defTabSz="1219170">
              <a:lnSpc>
                <a:spcPts val="1300"/>
              </a:lnSpc>
              <a:buFont typeface="Wingdings" panose="05000000000000000000" pitchFamily="2" charset="2"/>
              <a:buChar char="n"/>
              <a:defRPr/>
            </a:pP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發明：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2011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年日內瓦國際發明金牌獎</a:t>
            </a:r>
            <a:endParaRPr lang="en-US" altLang="zh-TW" sz="11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71450" indent="-171450" algn="just" defTabSz="1219170">
              <a:lnSpc>
                <a:spcPts val="1300"/>
              </a:lnSpc>
              <a:buFont typeface="Wingdings" panose="05000000000000000000" pitchFamily="2" charset="2"/>
              <a:buChar char="n"/>
              <a:defRPr/>
            </a:pP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體育：校友文姿云榮獲第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13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屆亞洲空手道錦標賽女子個人對打金牌以及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2018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18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屆亞洲運動會空手道對打金牌；嚴子堯同學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2010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年廣州亞運勇奪空手道銅牌；劉仲強同學榮獲第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13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屆亞洲空手道錦標賽男子個人對打銀牌；林家瑩講師獲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2018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18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屆亞洲運動會田徑女子鉛球第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名；曹純玉同學獲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2019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東京馬拉松半菁英組第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名；蕭佑然勇奪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2021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年成都世大運競技體操男子鞍馬銅牌及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2022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年杭州亞運競技體操男子團體銅牌；林冠儀獲得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2022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年杭州亞運競技體操男子團體銅牌；簡晨昕獲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2022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年杭州亞運女子鉛球第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4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名；朱品薰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2024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U20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亞洲田徑錦標賽女子標槍金牌及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2024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年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U20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世界青年田徑錦標賽銀牌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我國首面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U20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世青銀牌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；蕭芸禎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2025 Karate 1 Series A 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薩爾茲堡金牌；</a:t>
            </a:r>
            <a:endParaRPr lang="en-US" altLang="zh-TW" sz="11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71450" indent="-171450" algn="just" defTabSz="1219170">
              <a:lnSpc>
                <a:spcPts val="1300"/>
              </a:lnSpc>
              <a:buFont typeface="Wingdings" panose="05000000000000000000" pitchFamily="2" charset="2"/>
              <a:buChar char="n"/>
              <a:defRPr/>
            </a:pP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文學：郭強生教授獲</a:t>
            </a:r>
            <a:r>
              <a: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2020</a:t>
            </a:r>
            <a:r>
              <a:rPr lang="zh-TW" alt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臺灣文學金典獎</a:t>
            </a:r>
            <a:endParaRPr lang="en-US" altLang="zh-TW" sz="11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6271484" y="3879688"/>
            <a:ext cx="2580719" cy="3077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zh-TW" altLang="en-US" sz="2000" b="1" dirty="0">
                <a:solidFill>
                  <a:schemeClr val="accent6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師生表現亮眼</a:t>
            </a:r>
            <a:endParaRPr lang="en-US" sz="2000" b="1" dirty="0">
              <a:solidFill>
                <a:schemeClr val="accent6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2" name="Group 58"/>
          <p:cNvGrpSpPr/>
          <p:nvPr/>
        </p:nvGrpSpPr>
        <p:grpSpPr>
          <a:xfrm>
            <a:off x="1156968" y="4930242"/>
            <a:ext cx="4143810" cy="1825273"/>
            <a:chOff x="6845968" y="1343759"/>
            <a:chExt cx="2319508" cy="1368953"/>
          </a:xfrm>
        </p:grpSpPr>
        <p:sp>
          <p:nvSpPr>
            <p:cNvPr id="187" name="TextBox 186"/>
            <p:cNvSpPr txBox="1"/>
            <p:nvPr/>
          </p:nvSpPr>
          <p:spPr>
            <a:xfrm>
              <a:off x="6889281" y="1587405"/>
              <a:ext cx="2276195" cy="112530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1907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級張福興：臺灣第一位西式音樂家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1913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級倪蔣懷：臺灣第一位水彩畫家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1915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級黃土水：臺灣第一位近代雕刻家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1920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級吳濁流：臺灣的「鐵血詩人」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1922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級李梅樹：臺灣知名的美術教育家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1925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級鄧雨賢：臺灣知名流行音樂家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1959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級席慕蓉：臺灣知名散文家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1962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級杜    黑：臺灣知名合唱指揮家，音樂教育家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1983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級潘文忠：本校第一位教育部長校友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6845968" y="1343759"/>
              <a:ext cx="1426198" cy="23083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zh-TW" altLang="en-US" sz="2000" b="1" dirty="0">
                  <a:solidFill>
                    <a:schemeClr val="accent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臺灣藝文教育人才世家</a:t>
              </a:r>
              <a:endParaRPr lang="en-US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56"/>
          <p:cNvGrpSpPr/>
          <p:nvPr/>
        </p:nvGrpSpPr>
        <p:grpSpPr>
          <a:xfrm>
            <a:off x="3115526" y="113740"/>
            <a:ext cx="3427039" cy="699187"/>
            <a:chOff x="355545" y="1404246"/>
            <a:chExt cx="2570279" cy="524389"/>
          </a:xfrm>
        </p:grpSpPr>
        <p:sp>
          <p:nvSpPr>
            <p:cNvPr id="190" name="TextBox 189"/>
            <p:cNvSpPr txBox="1"/>
            <p:nvPr/>
          </p:nvSpPr>
          <p:spPr>
            <a:xfrm>
              <a:off x="355545" y="1678567"/>
              <a:ext cx="2570279" cy="25006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19170">
                <a:lnSpc>
                  <a:spcPts val="1300"/>
                </a:lnSpc>
                <a:defRPr/>
              </a:pP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本校</a:t>
              </a:r>
              <a:r>
                <a:rPr lang="en-US" altLang="zh-TW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1895</a:t>
              </a: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年建立，為臺灣地區最古老的學校之一，因在臺灣相對古老，所以被譽為臺灣的「牛津」。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831429" y="1404246"/>
              <a:ext cx="1593241" cy="230832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zh-TW" altLang="en-US" sz="2000" b="1" dirty="0">
                  <a:solidFill>
                    <a:schemeClr val="accent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日治時代臺灣牛津</a:t>
              </a:r>
              <a:endParaRPr lang="en-US" sz="2000" b="1" dirty="0">
                <a:solidFill>
                  <a:schemeClr val="accent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roup 56"/>
          <p:cNvGrpSpPr/>
          <p:nvPr/>
        </p:nvGrpSpPr>
        <p:grpSpPr>
          <a:xfrm>
            <a:off x="208108" y="3107077"/>
            <a:ext cx="3664818" cy="1712100"/>
            <a:chOff x="-639628" y="1169679"/>
            <a:chExt cx="2748614" cy="1284073"/>
          </a:xfrm>
        </p:grpSpPr>
        <p:sp>
          <p:nvSpPr>
            <p:cNvPr id="193" name="TextBox 192"/>
            <p:cNvSpPr txBox="1"/>
            <p:nvPr/>
          </p:nvSpPr>
          <p:spPr>
            <a:xfrm>
              <a:off x="-639628" y="1453480"/>
              <a:ext cx="2748614" cy="100027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1919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年臺灣總督府臺北師範學校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1927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年臺灣總督府臺北第二師範學校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1943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年臺灣總督府臺北師範學校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1945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年臺灣省立臺北師範學校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1961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年臺灣省立臺北師範專科學校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1987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年臺灣省立臺北師範學院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1991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年國立臺北師範學院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2005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年國立臺北教育大學</a:t>
              </a:r>
              <a:endPara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-615241" y="1169679"/>
              <a:ext cx="1791356" cy="215492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zh-TW" altLang="en-US" sz="1867" b="1" dirty="0">
                  <a:solidFill>
                    <a:schemeClr val="accent3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臺灣師資培育關鍵推手</a:t>
              </a:r>
            </a:p>
          </p:txBody>
        </p:sp>
      </p:grpSp>
      <p:grpSp>
        <p:nvGrpSpPr>
          <p:cNvPr id="15" name="Group 58"/>
          <p:cNvGrpSpPr/>
          <p:nvPr/>
        </p:nvGrpSpPr>
        <p:grpSpPr>
          <a:xfrm>
            <a:off x="7228487" y="114318"/>
            <a:ext cx="4833858" cy="1674594"/>
            <a:chOff x="7605470" y="1486679"/>
            <a:chExt cx="3625396" cy="1255941"/>
          </a:xfrm>
        </p:grpSpPr>
        <p:sp>
          <p:nvSpPr>
            <p:cNvPr id="196" name="TextBox 195"/>
            <p:cNvSpPr txBox="1"/>
            <p:nvPr/>
          </p:nvSpPr>
          <p:spPr>
            <a:xfrm>
              <a:off x="7605470" y="1742350"/>
              <a:ext cx="3625396" cy="100027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1933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年級校友林天佑為全台第一胸腔外科手術醫師，酷愛繪畫及詩文，醫學藝文通達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1934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年級校友賴朝鵬創立文美塑膠公司，為臺灣塑膠工業開創者。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1976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年級校友吳木成創立遠志科技集團，為世界級頂尖網路系統軟體公司。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2019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年劉怡華教授獲科技部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108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年吳大猷先生紀念獎；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Renowned Experts 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前百大國際知名學者</a:t>
              </a: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2019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年曾世豪教師榮獲科技部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108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年度愛因斯坦計畫。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賴秋琳教師獲「移動學習」世界第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14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名最具影響力研究者。</a:t>
              </a:r>
              <a:endParaRPr lang="en-U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7663694" y="1486679"/>
              <a:ext cx="1154163" cy="230833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zh-TW" altLang="en-US" sz="2000" b="1" dirty="0">
                  <a:solidFill>
                    <a:schemeClr val="accent5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科技人才輩出</a:t>
              </a:r>
              <a:endParaRPr lang="en-US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167156" y="852690"/>
            <a:ext cx="2945999" cy="2051091"/>
            <a:chOff x="727765" y="2223954"/>
            <a:chExt cx="2945999" cy="2051091"/>
          </a:xfrm>
        </p:grpSpPr>
        <p:sp>
          <p:nvSpPr>
            <p:cNvPr id="185" name="Rectangle 184"/>
            <p:cNvSpPr/>
            <p:nvPr/>
          </p:nvSpPr>
          <p:spPr>
            <a:xfrm>
              <a:off x="727765" y="2223954"/>
              <a:ext cx="2564805" cy="307777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zh-TW" altLang="en-US" sz="2000" b="1" dirty="0">
                  <a:solidFill>
                    <a:schemeClr val="accent2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臺灣現代教育重要源地</a:t>
              </a:r>
              <a:endParaRPr lang="en-US" sz="2000" b="1" dirty="0">
                <a:solidFill>
                  <a:schemeClr val="accent2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989616" y="3452249"/>
              <a:ext cx="288000" cy="68400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9170">
                <a:spcBef>
                  <a:spcPts val="0"/>
                </a:spcBef>
                <a:defRPr/>
              </a:pP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師範部</a:t>
              </a:r>
            </a:p>
          </p:txBody>
        </p:sp>
        <p:sp>
          <p:nvSpPr>
            <p:cNvPr id="51" name="矩形 50"/>
            <p:cNvSpPr/>
            <p:nvPr/>
          </p:nvSpPr>
          <p:spPr>
            <a:xfrm>
              <a:off x="1551037" y="3447046"/>
              <a:ext cx="288000" cy="68400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9170">
                <a:spcBef>
                  <a:spcPts val="0"/>
                </a:spcBef>
                <a:defRPr/>
              </a:pP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語學</a:t>
              </a:r>
              <a:endParaRPr lang="en-US" altLang="zh-TW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algn="ctr" defTabSz="1219170">
                <a:spcBef>
                  <a:spcPts val="0"/>
                </a:spcBef>
                <a:defRPr/>
              </a:pP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部</a:t>
              </a:r>
            </a:p>
          </p:txBody>
        </p:sp>
        <p:sp>
          <p:nvSpPr>
            <p:cNvPr id="52" name="矩形 51"/>
            <p:cNvSpPr/>
            <p:nvPr/>
          </p:nvSpPr>
          <p:spPr>
            <a:xfrm>
              <a:off x="2105392" y="3456661"/>
              <a:ext cx="288000" cy="68400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9170">
                <a:spcBef>
                  <a:spcPts val="0"/>
                </a:spcBef>
                <a:defRPr/>
              </a:pP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中學部</a:t>
              </a:r>
            </a:p>
          </p:txBody>
        </p:sp>
        <p:sp>
          <p:nvSpPr>
            <p:cNvPr id="53" name="矩形 52"/>
            <p:cNvSpPr/>
            <p:nvPr/>
          </p:nvSpPr>
          <p:spPr>
            <a:xfrm>
              <a:off x="2632855" y="3439545"/>
              <a:ext cx="288000" cy="68400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9170">
                <a:spcBef>
                  <a:spcPts val="0"/>
                </a:spcBef>
                <a:defRPr/>
              </a:pP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實業部</a:t>
              </a:r>
            </a:p>
          </p:txBody>
        </p:sp>
        <p:sp>
          <p:nvSpPr>
            <p:cNvPr id="54" name="矩形 53"/>
            <p:cNvSpPr/>
            <p:nvPr/>
          </p:nvSpPr>
          <p:spPr>
            <a:xfrm>
              <a:off x="3117054" y="3447045"/>
              <a:ext cx="288000" cy="828000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9170">
                <a:spcBef>
                  <a:spcPts val="0"/>
                </a:spcBef>
                <a:defRPr/>
              </a:pP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附屬學校</a:t>
              </a:r>
            </a:p>
          </p:txBody>
        </p:sp>
        <p:sp>
          <p:nvSpPr>
            <p:cNvPr id="55" name="左大括弧 54"/>
            <p:cNvSpPr/>
            <p:nvPr/>
          </p:nvSpPr>
          <p:spPr>
            <a:xfrm rot="5400000" flipV="1">
              <a:off x="2127875" y="2265778"/>
              <a:ext cx="180000" cy="2160000"/>
            </a:xfrm>
            <a:prstGeom prst="leftBrac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矩形 55"/>
            <p:cNvSpPr>
              <a:spLocks noChangeArrowheads="1"/>
            </p:cNvSpPr>
            <p:nvPr/>
          </p:nvSpPr>
          <p:spPr bwMode="auto">
            <a:xfrm>
              <a:off x="750603" y="2601559"/>
              <a:ext cx="2919872" cy="25829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5pPr>
              <a:lvl6pPr marL="22860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6pPr>
              <a:lvl7pPr marL="27432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7pPr>
              <a:lvl8pPr marL="32004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8pPr>
              <a:lvl9pPr marL="36576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9pPr>
            </a:lstStyle>
            <a:p>
              <a:pPr algn="ctr" defTabSz="1219170">
                <a:spcBef>
                  <a:spcPct val="20000"/>
                </a:spcBef>
                <a:defRPr/>
              </a:pPr>
              <a:r>
                <a:rPr lang="en-US" altLang="zh-TW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(1895)</a:t>
              </a: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芝山巖學堂</a:t>
              </a:r>
              <a:endParaRPr lang="zh-TW" altLang="zh-TW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57" name="矩形 56"/>
            <p:cNvSpPr>
              <a:spLocks noChangeArrowheads="1"/>
            </p:cNvSpPr>
            <p:nvPr/>
          </p:nvSpPr>
          <p:spPr bwMode="auto">
            <a:xfrm>
              <a:off x="753892" y="2953196"/>
              <a:ext cx="2919872" cy="25829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zh-TW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5pPr>
              <a:lvl6pPr marL="22860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6pPr>
              <a:lvl7pPr marL="27432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7pPr>
              <a:lvl8pPr marL="32004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8pPr>
              <a:lvl9pPr marL="3657600" algn="l" defTabSz="914400" rtl="0" eaLnBrk="1" latinLnBrk="0" hangingPunct="1">
                <a:defRPr kumimoji="1" b="1" kern="1200">
                  <a:solidFill>
                    <a:schemeClr val="tx1"/>
                  </a:solidFill>
                  <a:latin typeface="Arial" charset="0"/>
                  <a:ea typeface="新細明體" pitchFamily="18" charset="-120"/>
                  <a:cs typeface="+mn-cs"/>
                </a:defRPr>
              </a:lvl9pPr>
            </a:lstStyle>
            <a:p>
              <a:pPr algn="ctr" defTabSz="1219170">
                <a:spcBef>
                  <a:spcPct val="20000"/>
                </a:spcBef>
                <a:defRPr/>
              </a:pPr>
              <a:r>
                <a:rPr lang="en-US" altLang="zh-TW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(1896)</a:t>
              </a:r>
              <a:r>
                <a:rPr lang="zh-TW" altLang="en-US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臺灣總督府國語學校</a:t>
              </a:r>
              <a:endParaRPr lang="zh-TW" altLang="zh-TW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102" name="Oval 101"/>
          <p:cNvSpPr/>
          <p:nvPr/>
        </p:nvSpPr>
        <p:spPr>
          <a:xfrm>
            <a:off x="3571028" y="1512737"/>
            <a:ext cx="2887912" cy="2277549"/>
          </a:xfrm>
          <a:prstGeom prst="ellipse">
            <a:avLst/>
          </a:prstGeom>
          <a:noFill/>
          <a:ln w="19050">
            <a:solidFill>
              <a:schemeClr val="tx2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16" name="群組 15"/>
          <p:cNvGrpSpPr>
            <a:grpSpLocks noChangeAspect="1"/>
          </p:cNvGrpSpPr>
          <p:nvPr/>
        </p:nvGrpSpPr>
        <p:grpSpPr>
          <a:xfrm>
            <a:off x="4551061" y="1025118"/>
            <a:ext cx="900000" cy="900000"/>
            <a:chOff x="4280652" y="1773159"/>
            <a:chExt cx="1124065" cy="1125007"/>
          </a:xfrm>
        </p:grpSpPr>
        <p:grpSp>
          <p:nvGrpSpPr>
            <p:cNvPr id="9" name="Group 134"/>
            <p:cNvGrpSpPr>
              <a:grpSpLocks noChangeAspect="1"/>
            </p:cNvGrpSpPr>
            <p:nvPr/>
          </p:nvGrpSpPr>
          <p:grpSpPr>
            <a:xfrm>
              <a:off x="4280652" y="1773159"/>
              <a:ext cx="1124065" cy="1125007"/>
              <a:chOff x="3287425" y="1417883"/>
              <a:chExt cx="648499" cy="649042"/>
            </a:xfrm>
          </p:grpSpPr>
          <p:sp>
            <p:nvSpPr>
              <p:cNvPr id="124" name="Oval 123"/>
              <p:cNvSpPr>
                <a:spLocks noChangeAspect="1"/>
              </p:cNvSpPr>
              <p:nvPr/>
            </p:nvSpPr>
            <p:spPr>
              <a:xfrm>
                <a:off x="3287425" y="1417883"/>
                <a:ext cx="648499" cy="649042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>
                <a:off x="3362252" y="1492773"/>
                <a:ext cx="498845" cy="499263"/>
              </a:xfrm>
              <a:prstGeom prst="ellipse">
                <a:avLst/>
              </a:prstGeom>
              <a:solidFill>
                <a:schemeClr val="accent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sp>
          <p:nvSpPr>
            <p:cNvPr id="42" name="Freeform 41"/>
            <p:cNvSpPr>
              <a:spLocks noEditPoints="1"/>
            </p:cNvSpPr>
            <p:nvPr/>
          </p:nvSpPr>
          <p:spPr bwMode="auto">
            <a:xfrm>
              <a:off x="4645167" y="2046432"/>
              <a:ext cx="395520" cy="577832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0" y="35"/>
                </a:cxn>
                <a:cxn ang="0">
                  <a:pos x="16" y="74"/>
                </a:cxn>
                <a:cxn ang="0">
                  <a:pos x="35" y="102"/>
                </a:cxn>
                <a:cxn ang="0">
                  <a:pos x="54" y="74"/>
                </a:cxn>
                <a:cxn ang="0">
                  <a:pos x="70" y="35"/>
                </a:cxn>
                <a:cxn ang="0">
                  <a:pos x="35" y="0"/>
                </a:cxn>
                <a:cxn ang="0">
                  <a:pos x="43" y="87"/>
                </a:cxn>
                <a:cxn ang="0">
                  <a:pos x="27" y="89"/>
                </a:cxn>
                <a:cxn ang="0">
                  <a:pos x="26" y="83"/>
                </a:cxn>
                <a:cxn ang="0">
                  <a:pos x="26" y="83"/>
                </a:cxn>
                <a:cxn ang="0">
                  <a:pos x="45" y="80"/>
                </a:cxn>
                <a:cxn ang="0">
                  <a:pos x="44" y="83"/>
                </a:cxn>
                <a:cxn ang="0">
                  <a:pos x="43" y="87"/>
                </a:cxn>
                <a:cxn ang="0">
                  <a:pos x="25" y="79"/>
                </a:cxn>
                <a:cxn ang="0">
                  <a:pos x="23" y="73"/>
                </a:cxn>
                <a:cxn ang="0">
                  <a:pos x="47" y="73"/>
                </a:cxn>
                <a:cxn ang="0">
                  <a:pos x="46" y="77"/>
                </a:cxn>
                <a:cxn ang="0">
                  <a:pos x="25" y="79"/>
                </a:cxn>
                <a:cxn ang="0">
                  <a:pos x="35" y="96"/>
                </a:cxn>
                <a:cxn ang="0">
                  <a:pos x="29" y="92"/>
                </a:cxn>
                <a:cxn ang="0">
                  <a:pos x="42" y="90"/>
                </a:cxn>
                <a:cxn ang="0">
                  <a:pos x="35" y="96"/>
                </a:cxn>
                <a:cxn ang="0">
                  <a:pos x="50" y="67"/>
                </a:cxn>
                <a:cxn ang="0">
                  <a:pos x="20" y="67"/>
                </a:cxn>
                <a:cxn ang="0">
                  <a:pos x="15" y="57"/>
                </a:cxn>
                <a:cxn ang="0">
                  <a:pos x="6" y="35"/>
                </a:cxn>
                <a:cxn ang="0">
                  <a:pos x="35" y="6"/>
                </a:cxn>
                <a:cxn ang="0">
                  <a:pos x="64" y="35"/>
                </a:cxn>
                <a:cxn ang="0">
                  <a:pos x="55" y="57"/>
                </a:cxn>
                <a:cxn ang="0">
                  <a:pos x="50" y="67"/>
                </a:cxn>
                <a:cxn ang="0">
                  <a:pos x="50" y="67"/>
                </a:cxn>
                <a:cxn ang="0">
                  <a:pos x="50" y="67"/>
                </a:cxn>
              </a:cxnLst>
              <a:rect l="0" t="0" r="r" b="b"/>
              <a:pathLst>
                <a:path w="70" h="102">
                  <a:moveTo>
                    <a:pt x="35" y="0"/>
                  </a:moveTo>
                  <a:cubicBezTo>
                    <a:pt x="16" y="0"/>
                    <a:pt x="0" y="16"/>
                    <a:pt x="0" y="35"/>
                  </a:cubicBezTo>
                  <a:cubicBezTo>
                    <a:pt x="0" y="48"/>
                    <a:pt x="12" y="62"/>
                    <a:pt x="16" y="74"/>
                  </a:cubicBezTo>
                  <a:cubicBezTo>
                    <a:pt x="22" y="91"/>
                    <a:pt x="22" y="102"/>
                    <a:pt x="35" y="102"/>
                  </a:cubicBezTo>
                  <a:cubicBezTo>
                    <a:pt x="49" y="102"/>
                    <a:pt x="48" y="92"/>
                    <a:pt x="54" y="74"/>
                  </a:cubicBezTo>
                  <a:cubicBezTo>
                    <a:pt x="58" y="62"/>
                    <a:pt x="70" y="48"/>
                    <a:pt x="70" y="35"/>
                  </a:cubicBezTo>
                  <a:cubicBezTo>
                    <a:pt x="70" y="16"/>
                    <a:pt x="54" y="0"/>
                    <a:pt x="35" y="0"/>
                  </a:cubicBezTo>
                  <a:close/>
                  <a:moveTo>
                    <a:pt x="43" y="87"/>
                  </a:moveTo>
                  <a:cubicBezTo>
                    <a:pt x="27" y="89"/>
                    <a:pt x="27" y="89"/>
                    <a:pt x="27" y="89"/>
                  </a:cubicBezTo>
                  <a:cubicBezTo>
                    <a:pt x="27" y="87"/>
                    <a:pt x="26" y="85"/>
                    <a:pt x="26" y="83"/>
                  </a:cubicBezTo>
                  <a:cubicBezTo>
                    <a:pt x="26" y="83"/>
                    <a:pt x="26" y="83"/>
                    <a:pt x="26" y="83"/>
                  </a:cubicBezTo>
                  <a:cubicBezTo>
                    <a:pt x="45" y="80"/>
                    <a:pt x="45" y="80"/>
                    <a:pt x="45" y="80"/>
                  </a:cubicBezTo>
                  <a:cubicBezTo>
                    <a:pt x="45" y="81"/>
                    <a:pt x="45" y="82"/>
                    <a:pt x="44" y="83"/>
                  </a:cubicBezTo>
                  <a:cubicBezTo>
                    <a:pt x="44" y="84"/>
                    <a:pt x="44" y="86"/>
                    <a:pt x="43" y="87"/>
                  </a:cubicBezTo>
                  <a:close/>
                  <a:moveTo>
                    <a:pt x="25" y="79"/>
                  </a:moveTo>
                  <a:cubicBezTo>
                    <a:pt x="24" y="78"/>
                    <a:pt x="23" y="76"/>
                    <a:pt x="23" y="73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47" y="75"/>
                    <a:pt x="47" y="76"/>
                    <a:pt x="46" y="77"/>
                  </a:cubicBezTo>
                  <a:lnTo>
                    <a:pt x="25" y="79"/>
                  </a:lnTo>
                  <a:close/>
                  <a:moveTo>
                    <a:pt x="35" y="96"/>
                  </a:moveTo>
                  <a:cubicBezTo>
                    <a:pt x="32" y="96"/>
                    <a:pt x="30" y="95"/>
                    <a:pt x="29" y="92"/>
                  </a:cubicBezTo>
                  <a:cubicBezTo>
                    <a:pt x="42" y="90"/>
                    <a:pt x="42" y="90"/>
                    <a:pt x="42" y="90"/>
                  </a:cubicBezTo>
                  <a:cubicBezTo>
                    <a:pt x="40" y="95"/>
                    <a:pt x="39" y="96"/>
                    <a:pt x="35" y="96"/>
                  </a:cubicBezTo>
                  <a:close/>
                  <a:moveTo>
                    <a:pt x="50" y="67"/>
                  </a:moveTo>
                  <a:cubicBezTo>
                    <a:pt x="20" y="67"/>
                    <a:pt x="20" y="67"/>
                    <a:pt x="20" y="67"/>
                  </a:cubicBezTo>
                  <a:cubicBezTo>
                    <a:pt x="19" y="64"/>
                    <a:pt x="17" y="60"/>
                    <a:pt x="15" y="57"/>
                  </a:cubicBezTo>
                  <a:cubicBezTo>
                    <a:pt x="11" y="49"/>
                    <a:pt x="6" y="41"/>
                    <a:pt x="6" y="35"/>
                  </a:cubicBezTo>
                  <a:cubicBezTo>
                    <a:pt x="6" y="19"/>
                    <a:pt x="19" y="6"/>
                    <a:pt x="35" y="6"/>
                  </a:cubicBezTo>
                  <a:cubicBezTo>
                    <a:pt x="51" y="6"/>
                    <a:pt x="64" y="19"/>
                    <a:pt x="64" y="35"/>
                  </a:cubicBezTo>
                  <a:cubicBezTo>
                    <a:pt x="64" y="41"/>
                    <a:pt x="60" y="49"/>
                    <a:pt x="55" y="57"/>
                  </a:cubicBezTo>
                  <a:cubicBezTo>
                    <a:pt x="53" y="60"/>
                    <a:pt x="52" y="64"/>
                    <a:pt x="50" y="67"/>
                  </a:cubicBezTo>
                  <a:close/>
                  <a:moveTo>
                    <a:pt x="50" y="67"/>
                  </a:moveTo>
                  <a:cubicBezTo>
                    <a:pt x="50" y="67"/>
                    <a:pt x="50" y="67"/>
                    <a:pt x="50" y="67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25" name="群組 24"/>
          <p:cNvGrpSpPr>
            <a:grpSpLocks noChangeAspect="1"/>
          </p:cNvGrpSpPr>
          <p:nvPr/>
        </p:nvGrpSpPr>
        <p:grpSpPr>
          <a:xfrm>
            <a:off x="3212666" y="2564441"/>
            <a:ext cx="900000" cy="900000"/>
            <a:chOff x="4357461" y="4780617"/>
            <a:chExt cx="1124065" cy="1125007"/>
          </a:xfrm>
        </p:grpSpPr>
        <p:grpSp>
          <p:nvGrpSpPr>
            <p:cNvPr id="4" name="Group 130"/>
            <p:cNvGrpSpPr>
              <a:grpSpLocks noChangeAspect="1"/>
            </p:cNvGrpSpPr>
            <p:nvPr/>
          </p:nvGrpSpPr>
          <p:grpSpPr>
            <a:xfrm>
              <a:off x="4357461" y="4780617"/>
              <a:ext cx="1124065" cy="1125007"/>
              <a:chOff x="3287425" y="3613920"/>
              <a:chExt cx="648499" cy="649042"/>
            </a:xfrm>
          </p:grpSpPr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3287425" y="3613920"/>
                <a:ext cx="648499" cy="649042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3362252" y="3688810"/>
                <a:ext cx="498845" cy="499263"/>
              </a:xfrm>
              <a:prstGeom prst="ellipse">
                <a:avLst/>
              </a:prstGeom>
              <a:solidFill>
                <a:schemeClr val="accent3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 dirty="0">
                  <a:latin typeface="+mj-lt"/>
                </a:endParaRPr>
              </a:p>
            </p:txBody>
          </p:sp>
        </p:grpSp>
        <p:sp>
          <p:nvSpPr>
            <p:cNvPr id="45" name="Freeform 83"/>
            <p:cNvSpPr>
              <a:spLocks noEditPoints="1"/>
            </p:cNvSpPr>
            <p:nvPr/>
          </p:nvSpPr>
          <p:spPr bwMode="auto">
            <a:xfrm>
              <a:off x="4787147" y="5144602"/>
              <a:ext cx="264691" cy="397036"/>
            </a:xfrm>
            <a:custGeom>
              <a:avLst/>
              <a:gdLst/>
              <a:ahLst/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l="0" t="0" r="r" b="b"/>
              <a:pathLst>
                <a:path w="39" h="58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23" name="群組 22"/>
          <p:cNvGrpSpPr>
            <a:grpSpLocks noChangeAspect="1"/>
          </p:cNvGrpSpPr>
          <p:nvPr/>
        </p:nvGrpSpPr>
        <p:grpSpPr>
          <a:xfrm>
            <a:off x="5356182" y="3221070"/>
            <a:ext cx="900000" cy="900000"/>
            <a:chOff x="6787285" y="4780617"/>
            <a:chExt cx="1124065" cy="1125007"/>
          </a:xfrm>
        </p:grpSpPr>
        <p:grpSp>
          <p:nvGrpSpPr>
            <p:cNvPr id="8" name="Group 131"/>
            <p:cNvGrpSpPr>
              <a:grpSpLocks noChangeAspect="1"/>
            </p:cNvGrpSpPr>
            <p:nvPr/>
          </p:nvGrpSpPr>
          <p:grpSpPr>
            <a:xfrm>
              <a:off x="6787285" y="4780617"/>
              <a:ext cx="1124065" cy="1125007"/>
              <a:chOff x="5244691" y="3613920"/>
              <a:chExt cx="648499" cy="649042"/>
            </a:xfrm>
          </p:grpSpPr>
          <p:sp>
            <p:nvSpPr>
              <p:cNvPr id="129" name="Oval 128"/>
              <p:cNvSpPr>
                <a:spLocks noChangeAspect="1"/>
              </p:cNvSpPr>
              <p:nvPr/>
            </p:nvSpPr>
            <p:spPr>
              <a:xfrm>
                <a:off x="5244691" y="3613920"/>
                <a:ext cx="648499" cy="649042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22" name="Oval 121"/>
              <p:cNvSpPr>
                <a:spLocks noChangeAspect="1"/>
              </p:cNvSpPr>
              <p:nvPr/>
            </p:nvSpPr>
            <p:spPr>
              <a:xfrm>
                <a:off x="5319518" y="3688810"/>
                <a:ext cx="498845" cy="499263"/>
              </a:xfrm>
              <a:prstGeom prst="ellipse">
                <a:avLst/>
              </a:prstGeom>
              <a:solidFill>
                <a:schemeClr val="accent6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 dirty="0">
                  <a:latin typeface="+mj-lt"/>
                </a:endParaRPr>
              </a:p>
            </p:txBody>
          </p:sp>
        </p:grpSp>
        <p:sp>
          <p:nvSpPr>
            <p:cNvPr id="46" name="Freeform 137"/>
            <p:cNvSpPr>
              <a:spLocks noEditPoints="1"/>
            </p:cNvSpPr>
            <p:nvPr/>
          </p:nvSpPr>
          <p:spPr bwMode="auto">
            <a:xfrm>
              <a:off x="7129553" y="5118080"/>
              <a:ext cx="439529" cy="450077"/>
            </a:xfrm>
            <a:custGeom>
              <a:avLst/>
              <a:gdLst/>
              <a:ahLst/>
              <a:cxnLst>
                <a:cxn ang="0">
                  <a:pos x="46" y="30"/>
                </a:cxn>
                <a:cxn ang="0">
                  <a:pos x="39" y="36"/>
                </a:cxn>
                <a:cxn ang="0">
                  <a:pos x="39" y="50"/>
                </a:cxn>
                <a:cxn ang="0">
                  <a:pos x="38" y="50"/>
                </a:cxn>
                <a:cxn ang="0">
                  <a:pos x="24" y="58"/>
                </a:cxn>
                <a:cxn ang="0">
                  <a:pos x="24" y="59"/>
                </a:cxn>
                <a:cxn ang="0">
                  <a:pos x="23" y="58"/>
                </a:cxn>
                <a:cxn ang="0">
                  <a:pos x="21" y="56"/>
                </a:cxn>
                <a:cxn ang="0">
                  <a:pos x="21" y="55"/>
                </a:cxn>
                <a:cxn ang="0">
                  <a:pos x="24" y="45"/>
                </a:cxn>
                <a:cxn ang="0">
                  <a:pos x="14" y="35"/>
                </a:cxn>
                <a:cxn ang="0">
                  <a:pos x="4" y="38"/>
                </a:cxn>
                <a:cxn ang="0">
                  <a:pos x="3" y="38"/>
                </a:cxn>
                <a:cxn ang="0">
                  <a:pos x="3" y="38"/>
                </a:cxn>
                <a:cxn ang="0">
                  <a:pos x="0" y="35"/>
                </a:cxn>
                <a:cxn ang="0">
                  <a:pos x="0" y="34"/>
                </a:cxn>
                <a:cxn ang="0">
                  <a:pos x="8" y="20"/>
                </a:cxn>
                <a:cxn ang="0">
                  <a:pos x="9" y="20"/>
                </a:cxn>
                <a:cxn ang="0">
                  <a:pos x="23" y="19"/>
                </a:cxn>
                <a:cxn ang="0">
                  <a:pos x="29" y="12"/>
                </a:cxn>
                <a:cxn ang="0">
                  <a:pos x="57" y="0"/>
                </a:cxn>
                <a:cxn ang="0">
                  <a:pos x="58" y="1"/>
                </a:cxn>
                <a:cxn ang="0">
                  <a:pos x="46" y="30"/>
                </a:cxn>
                <a:cxn ang="0">
                  <a:pos x="47" y="8"/>
                </a:cxn>
                <a:cxn ang="0">
                  <a:pos x="43" y="12"/>
                </a:cxn>
                <a:cxn ang="0">
                  <a:pos x="47" y="15"/>
                </a:cxn>
                <a:cxn ang="0">
                  <a:pos x="50" y="12"/>
                </a:cxn>
                <a:cxn ang="0">
                  <a:pos x="47" y="8"/>
                </a:cxn>
              </a:cxnLst>
              <a:rect l="0" t="0" r="r" b="b"/>
              <a:pathLst>
                <a:path w="58" h="59">
                  <a:moveTo>
                    <a:pt x="46" y="30"/>
                  </a:moveTo>
                  <a:cubicBezTo>
                    <a:pt x="44" y="32"/>
                    <a:pt x="42" y="34"/>
                    <a:pt x="39" y="36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39" y="50"/>
                    <a:pt x="39" y="50"/>
                    <a:pt x="38" y="50"/>
                  </a:cubicBezTo>
                  <a:cubicBezTo>
                    <a:pt x="24" y="58"/>
                    <a:pt x="24" y="58"/>
                    <a:pt x="24" y="58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24" y="59"/>
                    <a:pt x="23" y="58"/>
                    <a:pt x="23" y="58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1" y="56"/>
                    <a:pt x="20" y="55"/>
                    <a:pt x="21" y="55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4" y="38"/>
                    <a:pt x="4" y="38"/>
                    <a:pt x="4" y="38"/>
                  </a:cubicBezTo>
                  <a:cubicBezTo>
                    <a:pt x="4" y="38"/>
                    <a:pt x="3" y="38"/>
                    <a:pt x="3" y="38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4"/>
                    <a:pt x="0" y="34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8" y="20"/>
                    <a:pt x="9" y="20"/>
                    <a:pt x="9" y="20"/>
                  </a:cubicBezTo>
                  <a:cubicBezTo>
                    <a:pt x="23" y="19"/>
                    <a:pt x="23" y="19"/>
                    <a:pt x="23" y="19"/>
                  </a:cubicBezTo>
                  <a:cubicBezTo>
                    <a:pt x="25" y="17"/>
                    <a:pt x="27" y="14"/>
                    <a:pt x="29" y="12"/>
                  </a:cubicBezTo>
                  <a:cubicBezTo>
                    <a:pt x="38" y="3"/>
                    <a:pt x="45" y="0"/>
                    <a:pt x="57" y="0"/>
                  </a:cubicBezTo>
                  <a:cubicBezTo>
                    <a:pt x="58" y="0"/>
                    <a:pt x="58" y="1"/>
                    <a:pt x="58" y="1"/>
                  </a:cubicBezTo>
                  <a:cubicBezTo>
                    <a:pt x="58" y="13"/>
                    <a:pt x="55" y="21"/>
                    <a:pt x="46" y="30"/>
                  </a:cubicBezTo>
                  <a:close/>
                  <a:moveTo>
                    <a:pt x="47" y="8"/>
                  </a:moveTo>
                  <a:cubicBezTo>
                    <a:pt x="45" y="8"/>
                    <a:pt x="43" y="10"/>
                    <a:pt x="43" y="12"/>
                  </a:cubicBezTo>
                  <a:cubicBezTo>
                    <a:pt x="43" y="14"/>
                    <a:pt x="45" y="15"/>
                    <a:pt x="47" y="15"/>
                  </a:cubicBezTo>
                  <a:cubicBezTo>
                    <a:pt x="49" y="15"/>
                    <a:pt x="50" y="14"/>
                    <a:pt x="50" y="12"/>
                  </a:cubicBezTo>
                  <a:cubicBezTo>
                    <a:pt x="50" y="10"/>
                    <a:pt x="49" y="8"/>
                    <a:pt x="47" y="8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21" name="群組 20"/>
          <p:cNvGrpSpPr>
            <a:grpSpLocks noChangeAspect="1"/>
          </p:cNvGrpSpPr>
          <p:nvPr/>
        </p:nvGrpSpPr>
        <p:grpSpPr>
          <a:xfrm>
            <a:off x="6062507" y="2281560"/>
            <a:ext cx="900000" cy="900000"/>
            <a:chOff x="6737989" y="1757919"/>
            <a:chExt cx="1124065" cy="1125007"/>
          </a:xfrm>
        </p:grpSpPr>
        <p:grpSp>
          <p:nvGrpSpPr>
            <p:cNvPr id="5" name="Group 133"/>
            <p:cNvGrpSpPr>
              <a:grpSpLocks noChangeAspect="1"/>
            </p:cNvGrpSpPr>
            <p:nvPr/>
          </p:nvGrpSpPr>
          <p:grpSpPr>
            <a:xfrm>
              <a:off x="6737989" y="1757919"/>
              <a:ext cx="1124065" cy="1125007"/>
              <a:chOff x="5220902" y="1406453"/>
              <a:chExt cx="648499" cy="649042"/>
            </a:xfrm>
          </p:grpSpPr>
          <p:sp>
            <p:nvSpPr>
              <p:cNvPr id="127" name="Oval 126"/>
              <p:cNvSpPr>
                <a:spLocks noChangeAspect="1"/>
              </p:cNvSpPr>
              <p:nvPr/>
            </p:nvSpPr>
            <p:spPr>
              <a:xfrm>
                <a:off x="5220902" y="1406453"/>
                <a:ext cx="648499" cy="649042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72" name="Oval 71"/>
              <p:cNvSpPr>
                <a:spLocks noChangeAspect="1"/>
              </p:cNvSpPr>
              <p:nvPr/>
            </p:nvSpPr>
            <p:spPr>
              <a:xfrm>
                <a:off x="5295729" y="1481343"/>
                <a:ext cx="498845" cy="499263"/>
              </a:xfrm>
              <a:prstGeom prst="ellipse">
                <a:avLst/>
              </a:prstGeom>
              <a:solidFill>
                <a:schemeClr val="accent4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 dirty="0">
                  <a:latin typeface="+mj-lt"/>
                </a:endParaRPr>
              </a:p>
            </p:txBody>
          </p:sp>
        </p:grpSp>
        <p:sp>
          <p:nvSpPr>
            <p:cNvPr id="47" name="Freeform 53"/>
            <p:cNvSpPr>
              <a:spLocks/>
            </p:cNvSpPr>
            <p:nvPr/>
          </p:nvSpPr>
          <p:spPr bwMode="auto">
            <a:xfrm>
              <a:off x="7066262" y="2123241"/>
              <a:ext cx="467519" cy="346663"/>
            </a:xfrm>
            <a:custGeom>
              <a:avLst/>
              <a:gdLst/>
              <a:ahLst/>
              <a:cxnLst>
                <a:cxn ang="0">
                  <a:pos x="55" y="50"/>
                </a:cxn>
                <a:cxn ang="0">
                  <a:pos x="16" y="50"/>
                </a:cxn>
                <a:cxn ang="0">
                  <a:pos x="0" y="34"/>
                </a:cxn>
                <a:cxn ang="0">
                  <a:pos x="9" y="20"/>
                </a:cxn>
                <a:cxn ang="0">
                  <a:pos x="9" y="18"/>
                </a:cxn>
                <a:cxn ang="0">
                  <a:pos x="27" y="0"/>
                </a:cxn>
                <a:cxn ang="0">
                  <a:pos x="44" y="11"/>
                </a:cxn>
                <a:cxn ang="0">
                  <a:pos x="50" y="9"/>
                </a:cxn>
                <a:cxn ang="0">
                  <a:pos x="59" y="18"/>
                </a:cxn>
                <a:cxn ang="0">
                  <a:pos x="58" y="23"/>
                </a:cxn>
                <a:cxn ang="0">
                  <a:pos x="68" y="36"/>
                </a:cxn>
                <a:cxn ang="0">
                  <a:pos x="55" y="50"/>
                </a:cxn>
              </a:cxnLst>
              <a:rect l="0" t="0" r="r" b="b"/>
              <a:pathLst>
                <a:path w="68" h="50">
                  <a:moveTo>
                    <a:pt x="55" y="50"/>
                  </a:moveTo>
                  <a:cubicBezTo>
                    <a:pt x="16" y="50"/>
                    <a:pt x="16" y="50"/>
                    <a:pt x="16" y="50"/>
                  </a:cubicBezTo>
                  <a:cubicBezTo>
                    <a:pt x="7" y="50"/>
                    <a:pt x="0" y="43"/>
                    <a:pt x="0" y="34"/>
                  </a:cubicBezTo>
                  <a:cubicBezTo>
                    <a:pt x="0" y="28"/>
                    <a:pt x="4" y="22"/>
                    <a:pt x="9" y="20"/>
                  </a:cubicBezTo>
                  <a:cubicBezTo>
                    <a:pt x="9" y="19"/>
                    <a:pt x="9" y="19"/>
                    <a:pt x="9" y="18"/>
                  </a:cubicBezTo>
                  <a:cubicBezTo>
                    <a:pt x="9" y="8"/>
                    <a:pt x="17" y="0"/>
                    <a:pt x="27" y="0"/>
                  </a:cubicBezTo>
                  <a:cubicBezTo>
                    <a:pt x="35" y="0"/>
                    <a:pt x="41" y="5"/>
                    <a:pt x="44" y="11"/>
                  </a:cubicBezTo>
                  <a:cubicBezTo>
                    <a:pt x="46" y="10"/>
                    <a:pt x="48" y="9"/>
                    <a:pt x="50" y="9"/>
                  </a:cubicBezTo>
                  <a:cubicBezTo>
                    <a:pt x="55" y="9"/>
                    <a:pt x="59" y="13"/>
                    <a:pt x="59" y="18"/>
                  </a:cubicBezTo>
                  <a:cubicBezTo>
                    <a:pt x="59" y="20"/>
                    <a:pt x="59" y="22"/>
                    <a:pt x="58" y="23"/>
                  </a:cubicBezTo>
                  <a:cubicBezTo>
                    <a:pt x="64" y="25"/>
                    <a:pt x="68" y="30"/>
                    <a:pt x="68" y="36"/>
                  </a:cubicBezTo>
                  <a:cubicBezTo>
                    <a:pt x="68" y="44"/>
                    <a:pt x="62" y="50"/>
                    <a:pt x="55" y="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22" name="群組 21"/>
          <p:cNvGrpSpPr>
            <a:grpSpLocks noChangeAspect="1"/>
          </p:cNvGrpSpPr>
          <p:nvPr/>
        </p:nvGrpSpPr>
        <p:grpSpPr>
          <a:xfrm>
            <a:off x="5644618" y="1333885"/>
            <a:ext cx="900000" cy="900000"/>
            <a:chOff x="7401760" y="3166642"/>
            <a:chExt cx="1124065" cy="1125007"/>
          </a:xfrm>
        </p:grpSpPr>
        <p:grpSp>
          <p:nvGrpSpPr>
            <p:cNvPr id="7" name="Group 132"/>
            <p:cNvGrpSpPr>
              <a:grpSpLocks noChangeAspect="1"/>
            </p:cNvGrpSpPr>
            <p:nvPr/>
          </p:nvGrpSpPr>
          <p:grpSpPr>
            <a:xfrm>
              <a:off x="7401760" y="3166642"/>
              <a:ext cx="1124065" cy="1125007"/>
              <a:chOff x="5716010" y="2517212"/>
              <a:chExt cx="648499" cy="649042"/>
            </a:xfrm>
          </p:grpSpPr>
          <p:sp>
            <p:nvSpPr>
              <p:cNvPr id="128" name="Oval 127"/>
              <p:cNvSpPr>
                <a:spLocks noChangeAspect="1"/>
              </p:cNvSpPr>
              <p:nvPr/>
            </p:nvSpPr>
            <p:spPr>
              <a:xfrm>
                <a:off x="5716010" y="2517212"/>
                <a:ext cx="648499" cy="649042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121" name="Oval 120"/>
              <p:cNvSpPr>
                <a:spLocks noChangeAspect="1"/>
              </p:cNvSpPr>
              <p:nvPr/>
            </p:nvSpPr>
            <p:spPr>
              <a:xfrm>
                <a:off x="5790837" y="2592102"/>
                <a:ext cx="498845" cy="499263"/>
              </a:xfrm>
              <a:prstGeom prst="ellipse">
                <a:avLst/>
              </a:prstGeom>
              <a:solidFill>
                <a:schemeClr val="accent5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b="1" dirty="0">
                  <a:latin typeface="+mj-lt"/>
                </a:endParaRPr>
              </a:p>
            </p:txBody>
          </p:sp>
        </p:grpSp>
        <p:sp>
          <p:nvSpPr>
            <p:cNvPr id="48" name="Freeform 57"/>
            <p:cNvSpPr>
              <a:spLocks noEditPoints="1"/>
            </p:cNvSpPr>
            <p:nvPr/>
          </p:nvSpPr>
          <p:spPr bwMode="auto">
            <a:xfrm>
              <a:off x="7769689" y="3557068"/>
              <a:ext cx="388203" cy="344152"/>
            </a:xfrm>
            <a:custGeom>
              <a:avLst/>
              <a:gdLst/>
              <a:ahLst/>
              <a:cxnLst>
                <a:cxn ang="0">
                  <a:pos x="7" y="9"/>
                </a:cxn>
                <a:cxn ang="0">
                  <a:pos x="7" y="57"/>
                </a:cxn>
                <a:cxn ang="0">
                  <a:pos x="6" y="58"/>
                </a:cxn>
                <a:cxn ang="0">
                  <a:pos x="4" y="58"/>
                </a:cxn>
                <a:cxn ang="0">
                  <a:pos x="2" y="57"/>
                </a:cxn>
                <a:cxn ang="0">
                  <a:pos x="2" y="9"/>
                </a:cxn>
                <a:cxn ang="0">
                  <a:pos x="0" y="4"/>
                </a:cxn>
                <a:cxn ang="0">
                  <a:pos x="5" y="0"/>
                </a:cxn>
                <a:cxn ang="0">
                  <a:pos x="10" y="4"/>
                </a:cxn>
                <a:cxn ang="0">
                  <a:pos x="7" y="9"/>
                </a:cxn>
                <a:cxn ang="0">
                  <a:pos x="65" y="36"/>
                </a:cxn>
                <a:cxn ang="0">
                  <a:pos x="63" y="38"/>
                </a:cxn>
                <a:cxn ang="0">
                  <a:pos x="49" y="43"/>
                </a:cxn>
                <a:cxn ang="0">
                  <a:pos x="31" y="37"/>
                </a:cxn>
                <a:cxn ang="0">
                  <a:pos x="13" y="43"/>
                </a:cxn>
                <a:cxn ang="0">
                  <a:pos x="12" y="43"/>
                </a:cxn>
                <a:cxn ang="0">
                  <a:pos x="10" y="41"/>
                </a:cxn>
                <a:cxn ang="0">
                  <a:pos x="10" y="13"/>
                </a:cxn>
                <a:cxn ang="0">
                  <a:pos x="11" y="11"/>
                </a:cxn>
                <a:cxn ang="0">
                  <a:pos x="14" y="9"/>
                </a:cxn>
                <a:cxn ang="0">
                  <a:pos x="30" y="4"/>
                </a:cxn>
                <a:cxn ang="0">
                  <a:pos x="46" y="9"/>
                </a:cxn>
                <a:cxn ang="0">
                  <a:pos x="49" y="10"/>
                </a:cxn>
                <a:cxn ang="0">
                  <a:pos x="63" y="4"/>
                </a:cxn>
                <a:cxn ang="0">
                  <a:pos x="65" y="7"/>
                </a:cxn>
                <a:cxn ang="0">
                  <a:pos x="65" y="36"/>
                </a:cxn>
              </a:cxnLst>
              <a:rect l="0" t="0" r="r" b="b"/>
              <a:pathLst>
                <a:path w="65" h="58">
                  <a:moveTo>
                    <a:pt x="7" y="9"/>
                  </a:moveTo>
                  <a:cubicBezTo>
                    <a:pt x="7" y="57"/>
                    <a:pt x="7" y="57"/>
                    <a:pt x="7" y="57"/>
                  </a:cubicBezTo>
                  <a:cubicBezTo>
                    <a:pt x="7" y="57"/>
                    <a:pt x="7" y="58"/>
                    <a:pt x="6" y="58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8"/>
                    <a:pt x="2" y="57"/>
                    <a:pt x="2" y="57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2" y="0"/>
                    <a:pt x="5" y="0"/>
                  </a:cubicBezTo>
                  <a:cubicBezTo>
                    <a:pt x="7" y="0"/>
                    <a:pt x="10" y="2"/>
                    <a:pt x="10" y="4"/>
                  </a:cubicBezTo>
                  <a:cubicBezTo>
                    <a:pt x="10" y="6"/>
                    <a:pt x="9" y="8"/>
                    <a:pt x="7" y="9"/>
                  </a:cubicBezTo>
                  <a:close/>
                  <a:moveTo>
                    <a:pt x="65" y="36"/>
                  </a:moveTo>
                  <a:cubicBezTo>
                    <a:pt x="65" y="37"/>
                    <a:pt x="65" y="38"/>
                    <a:pt x="63" y="38"/>
                  </a:cubicBezTo>
                  <a:cubicBezTo>
                    <a:pt x="59" y="41"/>
                    <a:pt x="54" y="43"/>
                    <a:pt x="49" y="43"/>
                  </a:cubicBezTo>
                  <a:cubicBezTo>
                    <a:pt x="43" y="43"/>
                    <a:pt x="39" y="37"/>
                    <a:pt x="31" y="37"/>
                  </a:cubicBezTo>
                  <a:cubicBezTo>
                    <a:pt x="25" y="37"/>
                    <a:pt x="19" y="40"/>
                    <a:pt x="13" y="43"/>
                  </a:cubicBezTo>
                  <a:cubicBezTo>
                    <a:pt x="13" y="43"/>
                    <a:pt x="12" y="43"/>
                    <a:pt x="12" y="43"/>
                  </a:cubicBezTo>
                  <a:cubicBezTo>
                    <a:pt x="11" y="43"/>
                    <a:pt x="10" y="42"/>
                    <a:pt x="10" y="41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2"/>
                    <a:pt x="10" y="11"/>
                    <a:pt x="11" y="11"/>
                  </a:cubicBezTo>
                  <a:cubicBezTo>
                    <a:pt x="12" y="10"/>
                    <a:pt x="13" y="9"/>
                    <a:pt x="14" y="9"/>
                  </a:cubicBezTo>
                  <a:cubicBezTo>
                    <a:pt x="19" y="7"/>
                    <a:pt x="24" y="4"/>
                    <a:pt x="30" y="4"/>
                  </a:cubicBezTo>
                  <a:cubicBezTo>
                    <a:pt x="36" y="4"/>
                    <a:pt x="40" y="6"/>
                    <a:pt x="46" y="9"/>
                  </a:cubicBezTo>
                  <a:cubicBezTo>
                    <a:pt x="47" y="9"/>
                    <a:pt x="48" y="10"/>
                    <a:pt x="49" y="10"/>
                  </a:cubicBezTo>
                  <a:cubicBezTo>
                    <a:pt x="55" y="10"/>
                    <a:pt x="61" y="4"/>
                    <a:pt x="63" y="4"/>
                  </a:cubicBezTo>
                  <a:cubicBezTo>
                    <a:pt x="64" y="4"/>
                    <a:pt x="65" y="6"/>
                    <a:pt x="65" y="7"/>
                  </a:cubicBezTo>
                  <a:lnTo>
                    <a:pt x="65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17" name="群組 16"/>
          <p:cNvGrpSpPr>
            <a:grpSpLocks noChangeAspect="1"/>
          </p:cNvGrpSpPr>
          <p:nvPr/>
        </p:nvGrpSpPr>
        <p:grpSpPr>
          <a:xfrm>
            <a:off x="3449673" y="1452562"/>
            <a:ext cx="900000" cy="900000"/>
            <a:chOff x="3638102" y="3166642"/>
            <a:chExt cx="1124065" cy="1125007"/>
          </a:xfrm>
        </p:grpSpPr>
        <p:grpSp>
          <p:nvGrpSpPr>
            <p:cNvPr id="3" name="Group 129"/>
            <p:cNvGrpSpPr>
              <a:grpSpLocks noChangeAspect="1"/>
            </p:cNvGrpSpPr>
            <p:nvPr/>
          </p:nvGrpSpPr>
          <p:grpSpPr>
            <a:xfrm>
              <a:off x="3638102" y="3166642"/>
              <a:ext cx="1124065" cy="1125007"/>
              <a:chOff x="2779491" y="2517212"/>
              <a:chExt cx="648499" cy="649042"/>
            </a:xfrm>
          </p:grpSpPr>
          <p:sp>
            <p:nvSpPr>
              <p:cNvPr id="125" name="Oval 124"/>
              <p:cNvSpPr>
                <a:spLocks noChangeAspect="1"/>
              </p:cNvSpPr>
              <p:nvPr/>
            </p:nvSpPr>
            <p:spPr>
              <a:xfrm>
                <a:off x="2779491" y="2517212"/>
                <a:ext cx="648499" cy="649042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2854318" y="2592102"/>
                <a:ext cx="498845" cy="499263"/>
              </a:xfrm>
              <a:prstGeom prst="ellipse">
                <a:avLst/>
              </a:prstGeom>
              <a:solidFill>
                <a:schemeClr val="accent2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67" b="1" dirty="0">
                  <a:latin typeface="+mj-lt"/>
                </a:endParaRPr>
              </a:p>
            </p:txBody>
          </p:sp>
        </p:grpSp>
        <p:sp>
          <p:nvSpPr>
            <p:cNvPr id="49" name="Freeform 65"/>
            <p:cNvSpPr>
              <a:spLocks noEditPoints="1"/>
            </p:cNvSpPr>
            <p:nvPr/>
          </p:nvSpPr>
          <p:spPr bwMode="auto">
            <a:xfrm>
              <a:off x="3956426" y="3507067"/>
              <a:ext cx="487417" cy="444155"/>
            </a:xfrm>
            <a:custGeom>
              <a:avLst/>
              <a:gdLst/>
              <a:ahLst/>
              <a:cxnLst>
                <a:cxn ang="0">
                  <a:pos x="45" y="41"/>
                </a:cxn>
                <a:cxn ang="0">
                  <a:pos x="47" y="50"/>
                </a:cxn>
                <a:cxn ang="0">
                  <a:pos x="40" y="56"/>
                </a:cxn>
                <a:cxn ang="0">
                  <a:pos x="31" y="60"/>
                </a:cxn>
                <a:cxn ang="0">
                  <a:pos x="21" y="60"/>
                </a:cxn>
                <a:cxn ang="0">
                  <a:pos x="13" y="56"/>
                </a:cxn>
                <a:cxn ang="0">
                  <a:pos x="5" y="50"/>
                </a:cxn>
                <a:cxn ang="0">
                  <a:pos x="8" y="41"/>
                </a:cxn>
                <a:cxn ang="0">
                  <a:pos x="0" y="32"/>
                </a:cxn>
                <a:cxn ang="0">
                  <a:pos x="9" y="26"/>
                </a:cxn>
                <a:cxn ang="0">
                  <a:pos x="5" y="20"/>
                </a:cxn>
                <a:cxn ang="0">
                  <a:pos x="17" y="18"/>
                </a:cxn>
                <a:cxn ang="0">
                  <a:pos x="22" y="10"/>
                </a:cxn>
                <a:cxn ang="0">
                  <a:pos x="32" y="17"/>
                </a:cxn>
                <a:cxn ang="0">
                  <a:pos x="41" y="14"/>
                </a:cxn>
                <a:cxn ang="0">
                  <a:pos x="47" y="22"/>
                </a:cxn>
                <a:cxn ang="0">
                  <a:pos x="51" y="30"/>
                </a:cxn>
                <a:cxn ang="0">
                  <a:pos x="26" y="25"/>
                </a:cxn>
                <a:cxn ang="0">
                  <a:pos x="36" y="35"/>
                </a:cxn>
                <a:cxn ang="0">
                  <a:pos x="72" y="19"/>
                </a:cxn>
                <a:cxn ang="0">
                  <a:pos x="72" y="27"/>
                </a:cxn>
                <a:cxn ang="0">
                  <a:pos x="62" y="25"/>
                </a:cxn>
                <a:cxn ang="0">
                  <a:pos x="52" y="27"/>
                </a:cxn>
                <a:cxn ang="0">
                  <a:pos x="53" y="19"/>
                </a:cxn>
                <a:cxn ang="0">
                  <a:pos x="53" y="11"/>
                </a:cxn>
                <a:cxn ang="0">
                  <a:pos x="52" y="3"/>
                </a:cxn>
                <a:cxn ang="0">
                  <a:pos x="62" y="4"/>
                </a:cxn>
                <a:cxn ang="0">
                  <a:pos x="67" y="0"/>
                </a:cxn>
                <a:cxn ang="0">
                  <a:pos x="70" y="9"/>
                </a:cxn>
                <a:cxn ang="0">
                  <a:pos x="78" y="18"/>
                </a:cxn>
                <a:cxn ang="0">
                  <a:pos x="70" y="62"/>
                </a:cxn>
                <a:cxn ang="0">
                  <a:pos x="67" y="71"/>
                </a:cxn>
                <a:cxn ang="0">
                  <a:pos x="61" y="66"/>
                </a:cxn>
                <a:cxn ang="0">
                  <a:pos x="52" y="68"/>
                </a:cxn>
                <a:cxn ang="0">
                  <a:pos x="47" y="59"/>
                </a:cxn>
                <a:cxn ang="0">
                  <a:pos x="54" y="50"/>
                </a:cxn>
                <a:cxn ang="0">
                  <a:pos x="57" y="41"/>
                </a:cxn>
                <a:cxn ang="0">
                  <a:pos x="63" y="46"/>
                </a:cxn>
                <a:cxn ang="0">
                  <a:pos x="72" y="44"/>
                </a:cxn>
                <a:cxn ang="0">
                  <a:pos x="72" y="52"/>
                </a:cxn>
                <a:cxn ang="0">
                  <a:pos x="62" y="10"/>
                </a:cxn>
                <a:cxn ang="0">
                  <a:pos x="67" y="15"/>
                </a:cxn>
                <a:cxn ang="0">
                  <a:pos x="57" y="56"/>
                </a:cxn>
                <a:cxn ang="0">
                  <a:pos x="62" y="51"/>
                </a:cxn>
              </a:cxnLst>
              <a:rect l="0" t="0" r="r" b="b"/>
              <a:pathLst>
                <a:path w="78" h="71">
                  <a:moveTo>
                    <a:pt x="52" y="39"/>
                  </a:moveTo>
                  <a:cubicBezTo>
                    <a:pt x="52" y="40"/>
                    <a:pt x="51" y="40"/>
                    <a:pt x="51" y="40"/>
                  </a:cubicBezTo>
                  <a:cubicBezTo>
                    <a:pt x="45" y="41"/>
                    <a:pt x="45" y="41"/>
                    <a:pt x="45" y="41"/>
                  </a:cubicBezTo>
                  <a:cubicBezTo>
                    <a:pt x="44" y="42"/>
                    <a:pt x="44" y="43"/>
                    <a:pt x="43" y="44"/>
                  </a:cubicBezTo>
                  <a:cubicBezTo>
                    <a:pt x="45" y="46"/>
                    <a:pt x="46" y="47"/>
                    <a:pt x="47" y="49"/>
                  </a:cubicBezTo>
                  <a:cubicBezTo>
                    <a:pt x="47" y="49"/>
                    <a:pt x="47" y="49"/>
                    <a:pt x="47" y="50"/>
                  </a:cubicBezTo>
                  <a:cubicBezTo>
                    <a:pt x="47" y="50"/>
                    <a:pt x="47" y="50"/>
                    <a:pt x="47" y="50"/>
                  </a:cubicBezTo>
                  <a:cubicBezTo>
                    <a:pt x="46" y="52"/>
                    <a:pt x="42" y="56"/>
                    <a:pt x="41" y="56"/>
                  </a:cubicBezTo>
                  <a:cubicBezTo>
                    <a:pt x="40" y="56"/>
                    <a:pt x="40" y="56"/>
                    <a:pt x="40" y="56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4" y="53"/>
                    <a:pt x="33" y="53"/>
                    <a:pt x="32" y="54"/>
                  </a:cubicBezTo>
                  <a:cubicBezTo>
                    <a:pt x="32" y="56"/>
                    <a:pt x="32" y="58"/>
                    <a:pt x="31" y="60"/>
                  </a:cubicBezTo>
                  <a:cubicBezTo>
                    <a:pt x="31" y="61"/>
                    <a:pt x="30" y="61"/>
                    <a:pt x="30" y="61"/>
                  </a:cubicBezTo>
                  <a:cubicBezTo>
                    <a:pt x="22" y="61"/>
                    <a:pt x="22" y="61"/>
                    <a:pt x="22" y="61"/>
                  </a:cubicBezTo>
                  <a:cubicBezTo>
                    <a:pt x="22" y="61"/>
                    <a:pt x="21" y="61"/>
                    <a:pt x="21" y="60"/>
                  </a:cubicBezTo>
                  <a:cubicBezTo>
                    <a:pt x="20" y="54"/>
                    <a:pt x="20" y="54"/>
                    <a:pt x="20" y="54"/>
                  </a:cubicBezTo>
                  <a:cubicBezTo>
                    <a:pt x="19" y="54"/>
                    <a:pt x="18" y="53"/>
                    <a:pt x="17" y="53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2" y="56"/>
                    <a:pt x="12" y="56"/>
                    <a:pt x="12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5"/>
                    <a:pt x="5" y="51"/>
                    <a:pt x="5" y="50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7" y="47"/>
                    <a:pt x="8" y="46"/>
                    <a:pt x="9" y="44"/>
                  </a:cubicBezTo>
                  <a:cubicBezTo>
                    <a:pt x="8" y="43"/>
                    <a:pt x="8" y="42"/>
                    <a:pt x="8" y="41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0" y="40"/>
                    <a:pt x="0" y="3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1" y="30"/>
                    <a:pt x="1" y="30"/>
                  </a:cubicBezTo>
                  <a:cubicBezTo>
                    <a:pt x="8" y="29"/>
                    <a:pt x="8" y="29"/>
                    <a:pt x="8" y="29"/>
                  </a:cubicBezTo>
                  <a:cubicBezTo>
                    <a:pt x="8" y="28"/>
                    <a:pt x="8" y="27"/>
                    <a:pt x="9" y="26"/>
                  </a:cubicBezTo>
                  <a:cubicBezTo>
                    <a:pt x="8" y="25"/>
                    <a:pt x="7" y="23"/>
                    <a:pt x="5" y="2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21"/>
                    <a:pt x="5" y="20"/>
                    <a:pt x="5" y="20"/>
                  </a:cubicBezTo>
                  <a:cubicBezTo>
                    <a:pt x="6" y="19"/>
                    <a:pt x="11" y="14"/>
                    <a:pt x="12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8" y="18"/>
                    <a:pt x="19" y="17"/>
                    <a:pt x="20" y="17"/>
                  </a:cubicBezTo>
                  <a:cubicBezTo>
                    <a:pt x="21" y="15"/>
                    <a:pt x="21" y="13"/>
                    <a:pt x="21" y="11"/>
                  </a:cubicBezTo>
                  <a:cubicBezTo>
                    <a:pt x="21" y="10"/>
                    <a:pt x="22" y="10"/>
                    <a:pt x="22" y="10"/>
                  </a:cubicBezTo>
                  <a:cubicBezTo>
                    <a:pt x="30" y="10"/>
                    <a:pt x="30" y="10"/>
                    <a:pt x="30" y="10"/>
                  </a:cubicBezTo>
                  <a:cubicBezTo>
                    <a:pt x="30" y="10"/>
                    <a:pt x="31" y="10"/>
                    <a:pt x="31" y="1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33" y="17"/>
                    <a:pt x="34" y="18"/>
                    <a:pt x="35" y="18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1" y="14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2" y="15"/>
                    <a:pt x="47" y="20"/>
                    <a:pt x="47" y="21"/>
                  </a:cubicBezTo>
                  <a:cubicBezTo>
                    <a:pt x="47" y="21"/>
                    <a:pt x="47" y="21"/>
                    <a:pt x="47" y="22"/>
                  </a:cubicBezTo>
                  <a:cubicBezTo>
                    <a:pt x="46" y="23"/>
                    <a:pt x="45" y="25"/>
                    <a:pt x="43" y="26"/>
                  </a:cubicBezTo>
                  <a:cubicBezTo>
                    <a:pt x="44" y="27"/>
                    <a:pt x="44" y="28"/>
                    <a:pt x="45" y="30"/>
                  </a:cubicBezTo>
                  <a:cubicBezTo>
                    <a:pt x="51" y="30"/>
                    <a:pt x="51" y="30"/>
                    <a:pt x="51" y="30"/>
                  </a:cubicBezTo>
                  <a:cubicBezTo>
                    <a:pt x="51" y="31"/>
                    <a:pt x="52" y="31"/>
                    <a:pt x="52" y="32"/>
                  </a:cubicBezTo>
                  <a:lnTo>
                    <a:pt x="52" y="39"/>
                  </a:lnTo>
                  <a:close/>
                  <a:moveTo>
                    <a:pt x="26" y="25"/>
                  </a:moveTo>
                  <a:cubicBezTo>
                    <a:pt x="21" y="25"/>
                    <a:pt x="16" y="30"/>
                    <a:pt x="16" y="35"/>
                  </a:cubicBezTo>
                  <a:cubicBezTo>
                    <a:pt x="16" y="41"/>
                    <a:pt x="21" y="46"/>
                    <a:pt x="26" y="46"/>
                  </a:cubicBezTo>
                  <a:cubicBezTo>
                    <a:pt x="32" y="46"/>
                    <a:pt x="36" y="41"/>
                    <a:pt x="36" y="35"/>
                  </a:cubicBezTo>
                  <a:cubicBezTo>
                    <a:pt x="36" y="30"/>
                    <a:pt x="32" y="25"/>
                    <a:pt x="26" y="25"/>
                  </a:cubicBezTo>
                  <a:close/>
                  <a:moveTo>
                    <a:pt x="78" y="18"/>
                  </a:moveTo>
                  <a:cubicBezTo>
                    <a:pt x="78" y="18"/>
                    <a:pt x="72" y="19"/>
                    <a:pt x="72" y="19"/>
                  </a:cubicBezTo>
                  <a:cubicBezTo>
                    <a:pt x="71" y="20"/>
                    <a:pt x="71" y="20"/>
                    <a:pt x="70" y="21"/>
                  </a:cubicBezTo>
                  <a:cubicBezTo>
                    <a:pt x="71" y="22"/>
                    <a:pt x="72" y="26"/>
                    <a:pt x="72" y="26"/>
                  </a:cubicBezTo>
                  <a:cubicBezTo>
                    <a:pt x="72" y="27"/>
                    <a:pt x="72" y="27"/>
                    <a:pt x="72" y="27"/>
                  </a:cubicBezTo>
                  <a:cubicBezTo>
                    <a:pt x="72" y="27"/>
                    <a:pt x="68" y="30"/>
                    <a:pt x="67" y="30"/>
                  </a:cubicBezTo>
                  <a:cubicBezTo>
                    <a:pt x="67" y="30"/>
                    <a:pt x="64" y="26"/>
                    <a:pt x="63" y="25"/>
                  </a:cubicBezTo>
                  <a:cubicBezTo>
                    <a:pt x="63" y="25"/>
                    <a:pt x="63" y="25"/>
                    <a:pt x="62" y="25"/>
                  </a:cubicBezTo>
                  <a:cubicBezTo>
                    <a:pt x="62" y="25"/>
                    <a:pt x="61" y="25"/>
                    <a:pt x="61" y="25"/>
                  </a:cubicBezTo>
                  <a:cubicBezTo>
                    <a:pt x="61" y="26"/>
                    <a:pt x="58" y="30"/>
                    <a:pt x="57" y="30"/>
                  </a:cubicBezTo>
                  <a:cubicBezTo>
                    <a:pt x="57" y="30"/>
                    <a:pt x="53" y="27"/>
                    <a:pt x="52" y="27"/>
                  </a:cubicBezTo>
                  <a:cubicBezTo>
                    <a:pt x="52" y="27"/>
                    <a:pt x="52" y="27"/>
                    <a:pt x="52" y="26"/>
                  </a:cubicBezTo>
                  <a:cubicBezTo>
                    <a:pt x="52" y="26"/>
                    <a:pt x="54" y="22"/>
                    <a:pt x="54" y="21"/>
                  </a:cubicBezTo>
                  <a:cubicBezTo>
                    <a:pt x="53" y="20"/>
                    <a:pt x="53" y="20"/>
                    <a:pt x="53" y="19"/>
                  </a:cubicBezTo>
                  <a:cubicBezTo>
                    <a:pt x="52" y="19"/>
                    <a:pt x="47" y="18"/>
                    <a:pt x="47" y="18"/>
                  </a:cubicBezTo>
                  <a:cubicBezTo>
                    <a:pt x="47" y="12"/>
                    <a:pt x="47" y="12"/>
                    <a:pt x="47" y="12"/>
                  </a:cubicBezTo>
                  <a:cubicBezTo>
                    <a:pt x="47" y="11"/>
                    <a:pt x="52" y="11"/>
                    <a:pt x="53" y="11"/>
                  </a:cubicBezTo>
                  <a:cubicBezTo>
                    <a:pt x="53" y="10"/>
                    <a:pt x="53" y="9"/>
                    <a:pt x="54" y="9"/>
                  </a:cubicBezTo>
                  <a:cubicBezTo>
                    <a:pt x="54" y="8"/>
                    <a:pt x="52" y="4"/>
                    <a:pt x="52" y="3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3" y="3"/>
                    <a:pt x="57" y="0"/>
                    <a:pt x="57" y="0"/>
                  </a:cubicBezTo>
                  <a:cubicBezTo>
                    <a:pt x="58" y="0"/>
                    <a:pt x="61" y="4"/>
                    <a:pt x="61" y="5"/>
                  </a:cubicBezTo>
                  <a:cubicBezTo>
                    <a:pt x="61" y="4"/>
                    <a:pt x="62" y="4"/>
                    <a:pt x="62" y="4"/>
                  </a:cubicBezTo>
                  <a:cubicBezTo>
                    <a:pt x="63" y="4"/>
                    <a:pt x="63" y="4"/>
                    <a:pt x="63" y="5"/>
                  </a:cubicBezTo>
                  <a:cubicBezTo>
                    <a:pt x="64" y="3"/>
                    <a:pt x="66" y="1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8" y="0"/>
                    <a:pt x="72" y="2"/>
                    <a:pt x="72" y="3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4"/>
                    <a:pt x="71" y="8"/>
                    <a:pt x="70" y="9"/>
                  </a:cubicBezTo>
                  <a:cubicBezTo>
                    <a:pt x="71" y="9"/>
                    <a:pt x="71" y="10"/>
                    <a:pt x="72" y="11"/>
                  </a:cubicBezTo>
                  <a:cubicBezTo>
                    <a:pt x="72" y="11"/>
                    <a:pt x="78" y="11"/>
                    <a:pt x="78" y="12"/>
                  </a:cubicBezTo>
                  <a:lnTo>
                    <a:pt x="78" y="18"/>
                  </a:lnTo>
                  <a:close/>
                  <a:moveTo>
                    <a:pt x="78" y="59"/>
                  </a:moveTo>
                  <a:cubicBezTo>
                    <a:pt x="78" y="59"/>
                    <a:pt x="72" y="60"/>
                    <a:pt x="72" y="60"/>
                  </a:cubicBezTo>
                  <a:cubicBezTo>
                    <a:pt x="71" y="61"/>
                    <a:pt x="71" y="61"/>
                    <a:pt x="70" y="62"/>
                  </a:cubicBezTo>
                  <a:cubicBezTo>
                    <a:pt x="71" y="63"/>
                    <a:pt x="72" y="67"/>
                    <a:pt x="72" y="68"/>
                  </a:cubicBezTo>
                  <a:cubicBezTo>
                    <a:pt x="72" y="68"/>
                    <a:pt x="72" y="68"/>
                    <a:pt x="72" y="68"/>
                  </a:cubicBezTo>
                  <a:cubicBezTo>
                    <a:pt x="72" y="68"/>
                    <a:pt x="68" y="71"/>
                    <a:pt x="67" y="71"/>
                  </a:cubicBezTo>
                  <a:cubicBezTo>
                    <a:pt x="67" y="71"/>
                    <a:pt x="64" y="67"/>
                    <a:pt x="63" y="66"/>
                  </a:cubicBezTo>
                  <a:cubicBezTo>
                    <a:pt x="63" y="66"/>
                    <a:pt x="63" y="66"/>
                    <a:pt x="62" y="66"/>
                  </a:cubicBezTo>
                  <a:cubicBezTo>
                    <a:pt x="62" y="66"/>
                    <a:pt x="61" y="66"/>
                    <a:pt x="61" y="66"/>
                  </a:cubicBezTo>
                  <a:cubicBezTo>
                    <a:pt x="61" y="67"/>
                    <a:pt x="58" y="71"/>
                    <a:pt x="57" y="71"/>
                  </a:cubicBezTo>
                  <a:cubicBezTo>
                    <a:pt x="57" y="71"/>
                    <a:pt x="53" y="68"/>
                    <a:pt x="52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2" y="67"/>
                    <a:pt x="54" y="63"/>
                    <a:pt x="54" y="62"/>
                  </a:cubicBezTo>
                  <a:cubicBezTo>
                    <a:pt x="53" y="61"/>
                    <a:pt x="53" y="61"/>
                    <a:pt x="53" y="60"/>
                  </a:cubicBezTo>
                  <a:cubicBezTo>
                    <a:pt x="52" y="60"/>
                    <a:pt x="47" y="59"/>
                    <a:pt x="47" y="59"/>
                  </a:cubicBezTo>
                  <a:cubicBezTo>
                    <a:pt x="47" y="53"/>
                    <a:pt x="47" y="53"/>
                    <a:pt x="47" y="53"/>
                  </a:cubicBezTo>
                  <a:cubicBezTo>
                    <a:pt x="47" y="52"/>
                    <a:pt x="52" y="52"/>
                    <a:pt x="53" y="52"/>
                  </a:cubicBezTo>
                  <a:cubicBezTo>
                    <a:pt x="53" y="51"/>
                    <a:pt x="53" y="50"/>
                    <a:pt x="54" y="50"/>
                  </a:cubicBezTo>
                  <a:cubicBezTo>
                    <a:pt x="54" y="49"/>
                    <a:pt x="52" y="45"/>
                    <a:pt x="52" y="44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3" y="44"/>
                    <a:pt x="57" y="41"/>
                    <a:pt x="57" y="41"/>
                  </a:cubicBezTo>
                  <a:cubicBezTo>
                    <a:pt x="58" y="41"/>
                    <a:pt x="61" y="45"/>
                    <a:pt x="61" y="46"/>
                  </a:cubicBezTo>
                  <a:cubicBezTo>
                    <a:pt x="61" y="46"/>
                    <a:pt x="62" y="46"/>
                    <a:pt x="62" y="46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64" y="44"/>
                    <a:pt x="66" y="43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8" y="41"/>
                    <a:pt x="72" y="44"/>
                    <a:pt x="72" y="44"/>
                  </a:cubicBezTo>
                  <a:cubicBezTo>
                    <a:pt x="72" y="44"/>
                    <a:pt x="72" y="44"/>
                    <a:pt x="72" y="44"/>
                  </a:cubicBezTo>
                  <a:cubicBezTo>
                    <a:pt x="72" y="45"/>
                    <a:pt x="71" y="49"/>
                    <a:pt x="70" y="50"/>
                  </a:cubicBezTo>
                  <a:cubicBezTo>
                    <a:pt x="71" y="50"/>
                    <a:pt x="71" y="51"/>
                    <a:pt x="72" y="52"/>
                  </a:cubicBezTo>
                  <a:cubicBezTo>
                    <a:pt x="72" y="52"/>
                    <a:pt x="78" y="52"/>
                    <a:pt x="78" y="53"/>
                  </a:cubicBezTo>
                  <a:lnTo>
                    <a:pt x="78" y="59"/>
                  </a:lnTo>
                  <a:close/>
                  <a:moveTo>
                    <a:pt x="62" y="10"/>
                  </a:moveTo>
                  <a:cubicBezTo>
                    <a:pt x="59" y="10"/>
                    <a:pt x="57" y="12"/>
                    <a:pt x="57" y="15"/>
                  </a:cubicBezTo>
                  <a:cubicBezTo>
                    <a:pt x="57" y="18"/>
                    <a:pt x="59" y="20"/>
                    <a:pt x="62" y="20"/>
                  </a:cubicBezTo>
                  <a:cubicBezTo>
                    <a:pt x="65" y="20"/>
                    <a:pt x="67" y="18"/>
                    <a:pt x="67" y="15"/>
                  </a:cubicBezTo>
                  <a:cubicBezTo>
                    <a:pt x="67" y="12"/>
                    <a:pt x="65" y="10"/>
                    <a:pt x="62" y="10"/>
                  </a:cubicBezTo>
                  <a:close/>
                  <a:moveTo>
                    <a:pt x="62" y="51"/>
                  </a:moveTo>
                  <a:cubicBezTo>
                    <a:pt x="59" y="51"/>
                    <a:pt x="57" y="53"/>
                    <a:pt x="57" y="56"/>
                  </a:cubicBezTo>
                  <a:cubicBezTo>
                    <a:pt x="57" y="59"/>
                    <a:pt x="59" y="61"/>
                    <a:pt x="62" y="61"/>
                  </a:cubicBezTo>
                  <a:cubicBezTo>
                    <a:pt x="65" y="61"/>
                    <a:pt x="67" y="59"/>
                    <a:pt x="67" y="56"/>
                  </a:cubicBezTo>
                  <a:cubicBezTo>
                    <a:pt x="67" y="53"/>
                    <a:pt x="65" y="51"/>
                    <a:pt x="62" y="5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28" name="群組 27"/>
          <p:cNvGrpSpPr>
            <a:grpSpLocks noChangeAspect="1"/>
          </p:cNvGrpSpPr>
          <p:nvPr/>
        </p:nvGrpSpPr>
        <p:grpSpPr>
          <a:xfrm>
            <a:off x="4081065" y="3304106"/>
            <a:ext cx="900000" cy="900000"/>
            <a:chOff x="4942639" y="4980812"/>
            <a:chExt cx="1124065" cy="1125007"/>
          </a:xfrm>
        </p:grpSpPr>
        <p:grpSp>
          <p:nvGrpSpPr>
            <p:cNvPr id="66" name="Group 134"/>
            <p:cNvGrpSpPr>
              <a:grpSpLocks noChangeAspect="1"/>
            </p:cNvGrpSpPr>
            <p:nvPr/>
          </p:nvGrpSpPr>
          <p:grpSpPr>
            <a:xfrm>
              <a:off x="4942639" y="4980812"/>
              <a:ext cx="1124065" cy="1125007"/>
              <a:chOff x="3287425" y="1417883"/>
              <a:chExt cx="648499" cy="649042"/>
            </a:xfrm>
          </p:grpSpPr>
          <p:sp>
            <p:nvSpPr>
              <p:cNvPr id="69" name="Oval 123"/>
              <p:cNvSpPr>
                <a:spLocks noChangeAspect="1"/>
              </p:cNvSpPr>
              <p:nvPr/>
            </p:nvSpPr>
            <p:spPr>
              <a:xfrm>
                <a:off x="3287425" y="1417883"/>
                <a:ext cx="648499" cy="649042"/>
              </a:xfrm>
              <a:prstGeom prst="ellipse">
                <a:avLst/>
              </a:prstGeom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70" name="Oval 30"/>
              <p:cNvSpPr>
                <a:spLocks noChangeAspect="1"/>
              </p:cNvSpPr>
              <p:nvPr/>
            </p:nvSpPr>
            <p:spPr>
              <a:xfrm>
                <a:off x="3362252" y="1492773"/>
                <a:ext cx="498845" cy="499263"/>
              </a:xfrm>
              <a:prstGeom prst="ellipse">
                <a:avLst/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  <p:sp>
          <p:nvSpPr>
            <p:cNvPr id="27" name="六角星形 26"/>
            <p:cNvSpPr/>
            <p:nvPr/>
          </p:nvSpPr>
          <p:spPr>
            <a:xfrm>
              <a:off x="5297206" y="5299076"/>
              <a:ext cx="414930" cy="481823"/>
            </a:xfrm>
            <a:prstGeom prst="star6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73" name="Group 58"/>
          <p:cNvGrpSpPr/>
          <p:nvPr/>
        </p:nvGrpSpPr>
        <p:grpSpPr>
          <a:xfrm>
            <a:off x="7361749" y="1836557"/>
            <a:ext cx="4759363" cy="1859502"/>
            <a:chOff x="6423161" y="1182883"/>
            <a:chExt cx="3025304" cy="1394626"/>
          </a:xfrm>
        </p:grpSpPr>
        <p:sp>
          <p:nvSpPr>
            <p:cNvPr id="74" name="TextBox 186"/>
            <p:cNvSpPr txBox="1"/>
            <p:nvPr/>
          </p:nvSpPr>
          <p:spPr>
            <a:xfrm>
              <a:off x="6456994" y="1452201"/>
              <a:ext cx="2991471" cy="112530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2021-2026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年連續入榜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QS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亞洲最佳大學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2019-2020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臺灣唯一連續入圍泰晤士亞洲高等教育獎「最佳教學與學習策略」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2022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年獲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QS STARS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世界大學星級評等四顆星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2021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2022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年「天下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USR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大學公民」公立一般中型大學排行榜第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4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名</a:t>
              </a:r>
              <a:endParaRPr lang="en-US" altLang="zh-TW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2020-2022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遠見雜誌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「臺灣最佳大學排行榜」文法商大學第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16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11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12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名；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2023-2025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年「臺灣最佳大學排行榜」「人文社科大學」第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13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13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名；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2024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2025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年「臺灣最佳大學排行榜」「最佳中小型大學」第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6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名</a:t>
              </a: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113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年度上半年第三週期大學校院校務評鑑認可結果通過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-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效期六年</a:t>
              </a:r>
            </a:p>
            <a:p>
              <a:pPr marL="171450" indent="-171450" defTabSz="1219170">
                <a:lnSpc>
                  <a:spcPts val="1300"/>
                </a:lnSpc>
                <a:buFont typeface="Wingdings" panose="05000000000000000000" pitchFamily="2" charset="2"/>
                <a:buChar char="n"/>
                <a:defRPr/>
              </a:pP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2019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年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1111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人力銀行「企業最愛大學調查」獲公立一般大學第</a:t>
              </a:r>
              <a:r>
                <a:rPr lang="en-US" altLang="zh-TW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9</a:t>
              </a:r>
              <a:r>
                <a:rPr lang="zh-TW" alt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名</a:t>
              </a:r>
            </a:p>
          </p:txBody>
        </p:sp>
        <p:sp>
          <p:nvSpPr>
            <p:cNvPr id="75" name="Rectangle 187"/>
            <p:cNvSpPr/>
            <p:nvPr/>
          </p:nvSpPr>
          <p:spPr>
            <a:xfrm>
              <a:off x="6423161" y="1182883"/>
              <a:ext cx="1304261" cy="230833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zh-TW" altLang="en-US" sz="2000" b="1" dirty="0">
                  <a:solidFill>
                    <a:schemeClr val="accent4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教學卓越獲得肯定</a:t>
              </a:r>
              <a:endParaRPr lang="en-US" sz="2000" b="1" dirty="0">
                <a:solidFill>
                  <a:schemeClr val="accent4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矩形 29"/>
          <p:cNvSpPr/>
          <p:nvPr/>
        </p:nvSpPr>
        <p:spPr>
          <a:xfrm>
            <a:off x="3620564" y="2290021"/>
            <a:ext cx="282494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b="1" cap="none" spc="0" dirty="0">
                <a:ln w="0"/>
                <a:solidFill>
                  <a:schemeClr val="accent5"/>
                </a:solidFill>
                <a:effectLst>
                  <a:reflection blurRad="6350" stA="53000" endA="300" endPos="35500" dir="5400000" sy="-90000" algn="bl" rotWithShape="0"/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教育藝文與數理科技</a:t>
            </a:r>
            <a:endParaRPr lang="en-US" altLang="zh-TW" b="1" cap="none" spc="0" dirty="0">
              <a:ln w="0"/>
              <a:solidFill>
                <a:schemeClr val="accent5"/>
              </a:solidFill>
              <a:effectLst>
                <a:reflection blurRad="6350" stA="53000" endA="300" endPos="35500" dir="5400000" sy="-90000" algn="bl" rotWithShape="0"/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cap="none" spc="0" dirty="0">
                <a:ln w="0"/>
                <a:solidFill>
                  <a:schemeClr val="accent5"/>
                </a:solidFill>
                <a:effectLst>
                  <a:reflection blurRad="6350" stA="53000" endA="300" endPos="35500" dir="5400000" sy="-90000" algn="bl" rotWithShape="0"/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整合創新之特色大學</a:t>
            </a:r>
          </a:p>
        </p:txBody>
      </p:sp>
    </p:spTree>
    <p:extLst>
      <p:ext uri="{BB962C8B-B14F-4D97-AF65-F5344CB8AC3E}">
        <p14:creationId xmlns:p14="http://schemas.microsoft.com/office/powerpoint/2010/main" val="259554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068486A3-1362-47CA-B5B4-4DAC96961D95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18"/>
</p:tagLst>
</file>

<file path=ppt/theme/theme1.xml><?xml version="1.0" encoding="utf-8"?>
<a:theme xmlns:a="http://schemas.openxmlformats.org/drawingml/2006/main" name="Office 主题​​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894</Words>
  <Application>Microsoft Office PowerPoint</Application>
  <PresentationFormat>寬螢幕</PresentationFormat>
  <Paragraphs>54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等线</vt:lpstr>
      <vt:lpstr>等线 Light</vt:lpstr>
      <vt:lpstr>微软雅黑</vt:lpstr>
      <vt:lpstr>微軟正黑體</vt:lpstr>
      <vt:lpstr>Arial</vt:lpstr>
      <vt:lpstr>Calibri</vt:lpstr>
      <vt:lpstr>Times New Roman</vt:lpstr>
      <vt:lpstr>Wingdings</vt:lpstr>
      <vt:lpstr>Office 主题​​</vt:lpstr>
      <vt:lpstr>PowerPoint 簡報</vt:lpstr>
    </vt:vector>
  </TitlesOfParts>
  <Company>微软中国</Company>
  <LinksUpToDate>false</LinksUpToDate>
  <SharedDoc>false</SharedDoc>
  <HyperlinkBase>http://yymoban.taobao.com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公众号pptnew</dc:title>
  <dc:creator>公众号pptnew</dc:creator>
  <cp:keywords>公众号pptnew</cp:keywords>
  <dc:description>公众号pptnew</dc:description>
  <cp:lastModifiedBy>user</cp:lastModifiedBy>
  <cp:revision>282</cp:revision>
  <dcterms:created xsi:type="dcterms:W3CDTF">2017-05-17T02:53:18Z</dcterms:created>
  <dcterms:modified xsi:type="dcterms:W3CDTF">2025-12-15T09:37:06Z</dcterms:modified>
  <cp:category>公众号pptnew</cp:category>
</cp:coreProperties>
</file>