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2" r:id="rId2"/>
    <p:sldId id="373" r:id="rId3"/>
    <p:sldId id="374" r:id="rId4"/>
    <p:sldId id="375" r:id="rId5"/>
    <p:sldId id="376" r:id="rId6"/>
    <p:sldId id="377" r:id="rId7"/>
    <p:sldId id="378" r:id="rId8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CF9B"/>
    <a:srgbClr val="0000FF"/>
    <a:srgbClr val="C47546"/>
    <a:srgbClr val="FFFFFF"/>
    <a:srgbClr val="000000"/>
    <a:srgbClr val="EEECE1"/>
    <a:srgbClr val="00909C"/>
    <a:srgbClr val="7C4496"/>
    <a:srgbClr val="D9D9D9"/>
    <a:srgbClr val="DD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1" autoAdjust="0"/>
  </p:normalViewPr>
  <p:slideViewPr>
    <p:cSldViewPr snapToGrid="0">
      <p:cViewPr varScale="1">
        <p:scale>
          <a:sx n="116" d="100"/>
          <a:sy n="116" d="100"/>
        </p:scale>
        <p:origin x="581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972F4D8-6B0F-41D2-AEB3-9126D242CE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3D74AED-E351-480A-A8D7-5CBB79442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BC575-24F7-4495-B2C1-A81697A812FB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0FC24F6-4C95-48CD-AAB8-EF63A8BA6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68B6D5D-B004-4D8C-BCCA-5F1BB682D8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DFBFF-7850-4D1F-B381-62A473674A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7804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67592-CE06-4A43-83F7-0471D7696387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D6F74-634D-4233-BDBC-8BE3983B5C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8859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44735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79646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096400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768776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854567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359567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21702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939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3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66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900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06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Off-page Connector 6"/>
          <p:cNvSpPr/>
          <p:nvPr userDrawn="1"/>
        </p:nvSpPr>
        <p:spPr>
          <a:xfrm rot="5400000">
            <a:off x="11681289" y="6247141"/>
            <a:ext cx="455692" cy="565727"/>
          </a:xfrm>
          <a:prstGeom prst="flowChartOffpage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43206" y="6340867"/>
            <a:ext cx="610241" cy="366183"/>
          </a:xfrm>
          <a:prstGeom prst="rect">
            <a:avLst/>
          </a:prstGeom>
        </p:spPr>
        <p:txBody>
          <a:bodyPr anchor="ctr"/>
          <a:lstStyle>
            <a:lvl1pPr algn="ctr">
              <a:defRPr sz="1333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2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352800" y="825950"/>
            <a:ext cx="5486400" cy="26766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6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591625427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77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788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12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90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15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54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93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515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DB081-D977-41CF-A2D4-9A22C4C4D402}" type="datetimeFigureOut">
              <a:rPr lang="zh-CN" altLang="en-US" smtClean="0"/>
              <a:t>2024/8/20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99921-EB9E-4DD2-AEBE-9229AC87A6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165957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20" r:id="rId12"/>
    <p:sldLayoutId id="2147483780" r:id="rId13"/>
    <p:sldLayoutId id="214748378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37148" y="65595"/>
            <a:ext cx="11954852" cy="6792405"/>
            <a:chOff x="237148" y="65595"/>
            <a:chExt cx="11954852" cy="6792405"/>
          </a:xfrm>
        </p:grpSpPr>
        <p:grpSp>
          <p:nvGrpSpPr>
            <p:cNvPr id="10" name="Group 59"/>
            <p:cNvGrpSpPr/>
            <p:nvPr/>
          </p:nvGrpSpPr>
          <p:grpSpPr>
            <a:xfrm>
              <a:off x="8018054" y="2105681"/>
              <a:ext cx="4118206" cy="3164513"/>
              <a:chOff x="7154104" y="3206176"/>
              <a:chExt cx="3088654" cy="2373383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154104" y="3453979"/>
                <a:ext cx="3088654" cy="21255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藝術與造型設計學系：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全國創意禮品文具設計大賽第一名、臺灣工藝競賽首獎、德國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設計概念獎等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自然科學系：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年日內瓦國際發明金牌獎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體育學系：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代表臺灣參加第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屆世界合球錦標賽榮獲季軍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嚴子堯同學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年廣州亞運勇奪空手道銅牌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代表我國參加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年第三屆亞洲合球錦標賽，榮獲金盃。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代表我國參加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2015IKF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世界合球錦標賽，榮獲季軍。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校友文姿云榮獲第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屆亞洲空手道錦標賽女子個人對打金牌。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學生劉仲強榮獲第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屆亞洲空手道錦標賽男子個人對打銀牌。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文姿云獲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屆亞洲運動會空手道對打金牌。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林家瑩講師獲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屆亞洲運動會田徑女子鉛球第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體育系學生曹純玉獲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東京馬拉松半菁英組第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。</a:t>
                </a:r>
                <a:endParaRPr lang="en-US" altLang="zh-TW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154104" y="3206176"/>
                <a:ext cx="1154162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多元人才亮眼</a:t>
                </a:r>
                <a:endParaRPr 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58"/>
            <p:cNvGrpSpPr/>
            <p:nvPr/>
          </p:nvGrpSpPr>
          <p:grpSpPr>
            <a:xfrm>
              <a:off x="2228972" y="5072089"/>
              <a:ext cx="4066432" cy="1664102"/>
              <a:chOff x="7174424" y="1352592"/>
              <a:chExt cx="2276195" cy="1248075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7174424" y="1600395"/>
                <a:ext cx="2276195" cy="10002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174424" y="1352592"/>
                <a:ext cx="1435656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234254" y="197748"/>
              <a:ext cx="3543320" cy="655560"/>
              <a:chOff x="-296510" y="1369703"/>
              <a:chExt cx="2657490" cy="49166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-296510" y="1611304"/>
                <a:ext cx="2657490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-296510" y="1369703"/>
                <a:ext cx="1538883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520915" y="3514014"/>
              <a:ext cx="3664819" cy="1312265"/>
              <a:chOff x="-768928" y="1377311"/>
              <a:chExt cx="2748615" cy="984197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768927" y="1611304"/>
                <a:ext cx="2748614" cy="750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年改名為臺灣總督府臺北師範學校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年更名為臺灣省立臺北師範學校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年改制為臺灣省立臺北師範專科學校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年升格改制為臺灣省立臺北師範學院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年改隸為國立臺北師範學院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年升格改制為國立臺北教育大學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768928" y="1377311"/>
                <a:ext cx="1803379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臺灣師資培育史上第一</a:t>
                </a:r>
                <a:endParaRPr lang="en-US" sz="1867" b="1" dirty="0">
                  <a:solidFill>
                    <a:schemeClr val="accent3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138972" y="65595"/>
              <a:ext cx="4933016" cy="1997527"/>
              <a:chOff x="7174424" y="1352592"/>
              <a:chExt cx="3699764" cy="1498144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248792" y="1600395"/>
                <a:ext cx="3625396" cy="12503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年林天佑：全台第一個開胸腔外科手術醫師，酷愛繪畫及詩文，醫學藝文通達。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年賴朝鵬：創文美塑膠公司，為臺灣塑膠工業開創者。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年吳木成：創立「遠志科技集團」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-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世界級頂尖網路系統軟體公司。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年鍾樹橡：現為國立嘉義大學數位學習設計與管理學系及教育科技研究所所長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年藝設系林曼麗教授獲日本外務大臣表彰獎，為臺灣第一位獲個人獎者。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年劉怡華助理教授獲科技部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年：謝欣岑助理教授榮獲科技部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174424" y="1352592"/>
                <a:ext cx="1154162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237148" y="1008128"/>
              <a:ext cx="3119921" cy="2262183"/>
              <a:chOff x="312543" y="2249325"/>
              <a:chExt cx="3119921" cy="2262183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312543" y="2249325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491608" y="2601765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前身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芝山岩學堂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125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903842" y="1635184"/>
              <a:ext cx="3488476" cy="3245288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/>
            <p:nvPr/>
          </p:nvGrpSpPr>
          <p:grpSpPr>
            <a:xfrm>
              <a:off x="4641399" y="975061"/>
              <a:ext cx="1124065" cy="1125007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3436792" y="3477012"/>
              <a:ext cx="1124065" cy="1125007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6904363" y="2573091"/>
              <a:ext cx="1124065" cy="1125007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4779197" y="4263776"/>
              <a:ext cx="1124065" cy="1125007"/>
              <a:chOff x="6787285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87285" y="1757919"/>
                <a:ext cx="1124065" cy="1125007"/>
                <a:chOff x="524934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4934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32416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115558" y="2123241"/>
                <a:ext cx="467519" cy="346664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6106362" y="1216190"/>
              <a:ext cx="1124065" cy="1125007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3422415" y="2036399"/>
              <a:ext cx="1124065" cy="1125007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6342330" y="3941605"/>
              <a:ext cx="1124065" cy="1125007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6669110" y="5223889"/>
              <a:ext cx="5285827" cy="1147106"/>
              <a:chOff x="7174424" y="1352592"/>
              <a:chExt cx="2991471" cy="860329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7174424" y="1587750"/>
                <a:ext cx="2991471" cy="6251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年泰晤士亞洲高等教育獎「年度最佳教學與學習策略」臺灣唯一入圍。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年度上半年第二週期大學校院校務評鑑，認可結果全數通過。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企業最愛大學調查」獲公立一般大學第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學年度大專院校註冊率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(97.01%)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，為公立大學第二名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年大專校院就學穩定率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(95.45%)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，為公立大學第六名。</a:t>
                </a: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7174424" y="1352592"/>
                <a:ext cx="870918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教學卓越典範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4280901" y="2906079"/>
              <a:ext cx="2646878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3200" b="1" cap="none" spc="0" dirty="0">
                  <a:ln w="0"/>
                  <a:solidFill>
                    <a:srgbClr val="FF000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東亞高教重鎮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1501610" y="6158429"/>
              <a:ext cx="690390" cy="699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56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37148" y="65595"/>
            <a:ext cx="11954852" cy="6792405"/>
            <a:chOff x="237148" y="65595"/>
            <a:chExt cx="11954852" cy="6792405"/>
          </a:xfrm>
        </p:grpSpPr>
        <p:grpSp>
          <p:nvGrpSpPr>
            <p:cNvPr id="10" name="Group 59"/>
            <p:cNvGrpSpPr/>
            <p:nvPr/>
          </p:nvGrpSpPr>
          <p:grpSpPr>
            <a:xfrm>
              <a:off x="8018054" y="2105681"/>
              <a:ext cx="4118206" cy="3164513"/>
              <a:chOff x="7154104" y="3206176"/>
              <a:chExt cx="3088654" cy="2373383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154104" y="3453979"/>
                <a:ext cx="3088654" cy="21255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藝術與造型設計學系：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全國創意禮品文具設計大賽第一名、臺灣工藝競賽首獎、德國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設計概念獎等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自然科學系：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年日內瓦國際發明金牌獎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體育學系：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代表臺灣參加第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屆世界合球錦標賽榮獲季軍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嚴子堯同學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年廣州亞運勇奪空手道銅牌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代表我國參加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年第三屆亞洲合球錦標賽，榮獲金盃。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代表我國參加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2015IKF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世界合球錦標賽，榮獲季軍。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校友文姿云榮獲第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屆亞洲空手道錦標賽女子個人對打金牌。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學生劉仲強榮獲第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屆亞洲空手道錦標賽男子個人對打銀牌。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文姿云獲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屆亞洲運動會空手道對打金牌。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林家瑩講師獲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屆亞洲運動會田徑女子鉛球第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體育系學生曹純玉獲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東京馬拉松半菁英組第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。</a:t>
                </a:r>
                <a:endParaRPr lang="en-US" altLang="zh-TW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154104" y="3206176"/>
                <a:ext cx="1154162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多元人才亮眼</a:t>
                </a:r>
                <a:endParaRPr 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58"/>
            <p:cNvGrpSpPr/>
            <p:nvPr/>
          </p:nvGrpSpPr>
          <p:grpSpPr>
            <a:xfrm>
              <a:off x="2228972" y="5072089"/>
              <a:ext cx="4066432" cy="1664102"/>
              <a:chOff x="7174424" y="1352592"/>
              <a:chExt cx="2276195" cy="1248075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7174424" y="1600395"/>
                <a:ext cx="2276195" cy="10002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174424" y="1352592"/>
                <a:ext cx="1435656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234254" y="197748"/>
              <a:ext cx="3543320" cy="655560"/>
              <a:chOff x="-296510" y="1369703"/>
              <a:chExt cx="2657490" cy="49166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-296510" y="1611304"/>
                <a:ext cx="2657490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-296510" y="1369703"/>
                <a:ext cx="1538883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520915" y="3514014"/>
              <a:ext cx="3664819" cy="1312265"/>
              <a:chOff x="-768928" y="1377311"/>
              <a:chExt cx="2748615" cy="984197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768927" y="1611304"/>
                <a:ext cx="2748614" cy="750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年改名為臺灣總督府臺北師範學校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年更名為臺灣省立臺北師範學校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年改制為臺灣省立臺北師範專科學校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年升格改制為臺灣省立臺北師範學院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年改隸為國立臺北師範學院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年升格改制為國立臺北教育大學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768928" y="1377311"/>
                <a:ext cx="1803379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臺灣師資培育史上第一</a:t>
                </a:r>
                <a:endParaRPr lang="en-US" sz="1867" b="1" dirty="0">
                  <a:solidFill>
                    <a:schemeClr val="accent3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138972" y="65595"/>
              <a:ext cx="4933016" cy="1997527"/>
              <a:chOff x="7174424" y="1352592"/>
              <a:chExt cx="3699764" cy="1498144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248792" y="1600395"/>
                <a:ext cx="3625396" cy="12503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年林天佑：全台第一個開胸腔外科手術醫師，酷愛繪畫及詩文，醫學藝文通達。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年賴朝鵬：創文美塑膠公司，為臺灣塑膠工業開創者。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年吳木成：創立「遠志科技集團」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-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世界級頂尖網路系統軟體公司。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年鍾樹橡：現為國立嘉義大學數位學習設計與管理學系及教育科技研究所所長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年藝設系林曼麗教授獲日本外務大臣表彰獎，為臺灣第一位獲個人獎者。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年劉怡華助理教授獲科技部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年：謝欣岑助理教授榮獲科技部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174424" y="1352592"/>
                <a:ext cx="1154162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237148" y="1008128"/>
              <a:ext cx="3119921" cy="2262183"/>
              <a:chOff x="312543" y="2249325"/>
              <a:chExt cx="3119921" cy="2262183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312543" y="2249325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491608" y="2601765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前身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芝山岩學堂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125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903842" y="1635184"/>
              <a:ext cx="3488476" cy="3245288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/>
            <p:nvPr/>
          </p:nvGrpSpPr>
          <p:grpSpPr>
            <a:xfrm>
              <a:off x="4641399" y="975061"/>
              <a:ext cx="1124065" cy="1125007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3436792" y="3477012"/>
              <a:ext cx="1124065" cy="1125007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6904363" y="2573091"/>
              <a:ext cx="1124065" cy="1125007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4779197" y="4263776"/>
              <a:ext cx="1124065" cy="1125007"/>
              <a:chOff x="6787285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87285" y="1757919"/>
                <a:ext cx="1124065" cy="1125007"/>
                <a:chOff x="524934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4934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32416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115558" y="2123241"/>
                <a:ext cx="467519" cy="346664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6106362" y="1216190"/>
              <a:ext cx="1124065" cy="1125007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3422415" y="2036399"/>
              <a:ext cx="1124065" cy="1125007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6342330" y="3941605"/>
              <a:ext cx="1124065" cy="1125007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6669110" y="5223889"/>
              <a:ext cx="5285827" cy="1313818"/>
              <a:chOff x="7174424" y="1352592"/>
              <a:chExt cx="2991471" cy="985363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7174424" y="1587750"/>
                <a:ext cx="2991471" cy="750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2019-2020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獲泰晤士亞洲高等教育獎「年度最佳教學與學習策略」，臺灣唯一連續入圍此獎項之大學。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年度上半年第二週期大學校院校務評鑑，認可結果全數通過。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企業最愛大學調查」獲公立一般大學第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學年度大專院校註冊率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(97.01%)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，為公立大學第二名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年大專校院就學穩定率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(95.45%)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，為公立大學第六名。</a:t>
                </a: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7174424" y="1352592"/>
                <a:ext cx="580612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教卓典範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4280901" y="2906079"/>
              <a:ext cx="2646878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3200" b="1" cap="none" spc="0" dirty="0">
                  <a:ln w="0"/>
                  <a:solidFill>
                    <a:srgbClr val="FF000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東亞高教重鎮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1501610" y="6158429"/>
              <a:ext cx="690390" cy="699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8918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37148" y="243807"/>
            <a:ext cx="11954852" cy="6614193"/>
            <a:chOff x="237148" y="243807"/>
            <a:chExt cx="11954852" cy="6614193"/>
          </a:xfrm>
        </p:grpSpPr>
        <p:grpSp>
          <p:nvGrpSpPr>
            <p:cNvPr id="10" name="Group 59"/>
            <p:cNvGrpSpPr/>
            <p:nvPr/>
          </p:nvGrpSpPr>
          <p:grpSpPr>
            <a:xfrm>
              <a:off x="8042831" y="2645173"/>
              <a:ext cx="3839566" cy="2309475"/>
              <a:chOff x="7172687" y="3610796"/>
              <a:chExt cx="2879674" cy="1732105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176375" y="3842492"/>
                <a:ext cx="2875986" cy="15004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全國創意禮品文具設計大賽第一名、臺灣工藝競賽首獎、德國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設計概念獎等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發明：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年日內瓦國際發明金牌獎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體育：代表臺灣參加第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屆世界合球錦標賽榮獲季軍；代表我國參加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年第三屆亞洲合球錦標賽榮獲金盃；代表我國參加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2015IKF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世界合球錦標賽榮獲季軍；嚴子堯同學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年廣州亞運勇奪空手道銅牌；校友文姿云榮獲第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屆亞洲空手道錦標賽女子個人對打金牌；學生劉仲強榮獲第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屆亞洲空手道錦標賽男子個人對打銀牌；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文姿云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屆亞洲運動會空手道對打金牌；林家瑩講師獲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屆亞洲運動會田徑女子鉛球第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名；學生曹純玉獲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東京馬拉松半菁英組第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。</a:t>
                </a:r>
                <a:endParaRPr lang="en-US" altLang="zh-TW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172687" y="3610796"/>
                <a:ext cx="1154162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師生表現亮眼</a:t>
                </a:r>
                <a:endParaRPr 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58"/>
            <p:cNvGrpSpPr/>
            <p:nvPr/>
          </p:nvGrpSpPr>
          <p:grpSpPr>
            <a:xfrm>
              <a:off x="2228972" y="5072089"/>
              <a:ext cx="4066432" cy="1664102"/>
              <a:chOff x="7174424" y="1352592"/>
              <a:chExt cx="2276195" cy="1248075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7174424" y="1600395"/>
                <a:ext cx="2276195" cy="10002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174424" y="1352592"/>
                <a:ext cx="1435656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248465" y="243807"/>
              <a:ext cx="3543320" cy="699187"/>
              <a:chOff x="-285852" y="1404246"/>
              <a:chExt cx="2657490" cy="52438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-285852" y="1678567"/>
                <a:ext cx="2657490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031" y="1404246"/>
                <a:ext cx="1538883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466351" y="3514014"/>
              <a:ext cx="3664818" cy="1378677"/>
              <a:chOff x="-809851" y="1377311"/>
              <a:chExt cx="2748614" cy="1034006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809851" y="1661113"/>
                <a:ext cx="2748614" cy="7502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年改名為臺灣總督府臺北師範學校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年更名為臺灣省立臺北師範學校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年改制為臺灣省立臺北師範專科學校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年升格改制為臺灣省立臺北師範學院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年改隸為國立臺北師範學院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年升格改制為國立臺北教育大學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756898" y="1377311"/>
                <a:ext cx="1791356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臺灣師資培育關鍵推手</a:t>
                </a: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246629" y="485676"/>
              <a:ext cx="4833858" cy="2046385"/>
              <a:chOff x="7255168" y="1667653"/>
              <a:chExt cx="3625396" cy="1534788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255168" y="1952100"/>
                <a:ext cx="3625396" cy="12503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年林天佑：全台第一個開胸腔外科手術醫師，酷愛繪畫及詩文，醫學藝文通達。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年賴朝鵬：創文美塑膠公司，為臺灣塑膠工業開創者。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年吳木成：創立「遠志科技集團」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-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世界級頂尖網路系統軟體公司。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年鍾樹橡：現為國立嘉義大學數位學習設計與管理學系及教育科技研究所所長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年藝設系林曼麗教授獲日本外務大臣表彰獎，為臺灣第一位獲個人獎者。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年劉怡華教師獲科技部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年謝欣岑、曾世豪教師榮獲科技部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399109" y="1667653"/>
                <a:ext cx="1154162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237148" y="1008128"/>
              <a:ext cx="3119921" cy="2262183"/>
              <a:chOff x="312543" y="2249325"/>
              <a:chExt cx="3119921" cy="2262183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312543" y="2249325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491608" y="2601765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前身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巖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125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903842" y="1635184"/>
              <a:ext cx="3488476" cy="3245288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/>
            <p:nvPr/>
          </p:nvGrpSpPr>
          <p:grpSpPr>
            <a:xfrm>
              <a:off x="4641399" y="975061"/>
              <a:ext cx="1124065" cy="1125007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3436792" y="3477012"/>
              <a:ext cx="1124065" cy="1125007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6904363" y="2573091"/>
              <a:ext cx="1124065" cy="1125007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4779197" y="4263776"/>
              <a:ext cx="1124065" cy="1125007"/>
              <a:chOff x="6787285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87285" y="1757919"/>
                <a:ext cx="1124065" cy="1125007"/>
                <a:chOff x="524934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4934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32416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115558" y="2123241"/>
                <a:ext cx="467519" cy="346664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6106362" y="1216190"/>
              <a:ext cx="1124065" cy="1125007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3422415" y="2036399"/>
              <a:ext cx="1124065" cy="1125007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6342330" y="3941605"/>
              <a:ext cx="1124065" cy="1125007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6669110" y="5223889"/>
              <a:ext cx="5285827" cy="1313818"/>
              <a:chOff x="7174424" y="1352592"/>
              <a:chExt cx="2991471" cy="985363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7174424" y="1587750"/>
                <a:ext cx="2991471" cy="750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獲得入圍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QS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「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年亞洲最佳大學」排名在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451-500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之間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2019-2020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臺灣唯一連續入圍泰晤士亞洲高等教育獎「最佳教學與學習策略」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年度上半年第二週期大學校院校務評鑑認可結果全數通過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人力銀行「企業最愛大學調查」獲公立一般大學第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學年度大專院校註冊率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(97.01%)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，為公立大學第二名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年大專校院就學穩定率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(95.45%)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，為公立大學第六名</a:t>
                </a: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7174424" y="1352592"/>
                <a:ext cx="1161225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教學卓越獲得肯定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3738688" y="2936253"/>
              <a:ext cx="3412412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TW" altLang="en-US" sz="2200" b="1" cap="none" spc="0" dirty="0">
                  <a:ln w="0"/>
                  <a:solidFill>
                    <a:srgbClr val="FF000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教育藝文與數理科際整合創新之特色大學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1501610" y="6158429"/>
              <a:ext cx="690390" cy="699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871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37148" y="243807"/>
            <a:ext cx="11954852" cy="6630520"/>
            <a:chOff x="237148" y="243807"/>
            <a:chExt cx="11954852" cy="6630520"/>
          </a:xfrm>
        </p:grpSpPr>
        <p:grpSp>
          <p:nvGrpSpPr>
            <p:cNvPr id="10" name="Group 59"/>
            <p:cNvGrpSpPr/>
            <p:nvPr/>
          </p:nvGrpSpPr>
          <p:grpSpPr>
            <a:xfrm>
              <a:off x="7963899" y="2339686"/>
              <a:ext cx="4032740" cy="2724489"/>
              <a:chOff x="7113487" y="3381683"/>
              <a:chExt cx="3024554" cy="2043365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113487" y="3674571"/>
                <a:ext cx="3024554" cy="1750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年林曼麗教授獲日本外務大臣表彰獎，為臺灣第一位獲個人獎者。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全國創意禮品文具設計大賽第一名、臺灣工藝競賽首獎、德國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設計概念獎等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發明：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年日內瓦國際發明金牌獎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體育：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合球隊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代表臺灣參加第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屆世界合球錦標賽榮獲季軍；代表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年第三屆亞洲合球錦標賽榮獲金盃；代表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2015IKF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世界合球錦標賽榮獲季軍；校友文姿云榮獲第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屆亞洲空手道錦標賽女子個人對打金牌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以及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屆亞洲運動會空手道對打金牌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；嚴子堯同學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年廣州亞運勇奪空手道銅牌；劉仲強同學榮獲第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屆亞洲空手道錦標賽男子個人對打銀牌；林家瑩講師獲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屆亞洲運動會田徑女子鉛球第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名；曹純玉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同學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東京馬拉松半菁英組第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。</a:t>
                </a:r>
                <a:endParaRPr lang="en-US" altLang="zh-TW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247821" y="3381683"/>
                <a:ext cx="1213783" cy="2308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師生表現亮眼</a:t>
                </a:r>
                <a:endParaRPr 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58"/>
            <p:cNvGrpSpPr/>
            <p:nvPr/>
          </p:nvGrpSpPr>
          <p:grpSpPr>
            <a:xfrm>
              <a:off x="2228972" y="5043511"/>
              <a:ext cx="4066432" cy="1830816"/>
              <a:chOff x="7174424" y="1331160"/>
              <a:chExt cx="2276195" cy="1373110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7174424" y="1578963"/>
                <a:ext cx="2276195" cy="1125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1962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級杜    黑：臺灣知名合唱指揮家，音樂教育家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174424" y="1331160"/>
                <a:ext cx="1435656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248465" y="243807"/>
              <a:ext cx="3543320" cy="699187"/>
              <a:chOff x="-285852" y="1404246"/>
              <a:chExt cx="2657490" cy="52438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-285852" y="1678567"/>
                <a:ext cx="2657490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031" y="1404246"/>
                <a:ext cx="1538883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371101" y="3212372"/>
              <a:ext cx="3664818" cy="1878816"/>
              <a:chOff x="-881291" y="1151098"/>
              <a:chExt cx="2748614" cy="1409110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881291" y="1434901"/>
                <a:ext cx="2748614" cy="1125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更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名為臺灣總督府臺北師範學校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1927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年更名為臺灣總督府臺北第二師範學校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1943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年更名回臺灣總督府臺北師範學校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defTabSz="1219170">
                  <a:lnSpc>
                    <a:spcPts val="1300"/>
                  </a:lnSpc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合併並升格專門學校層級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年更名為臺灣省立臺北師範學校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年改制為臺灣省立臺北師範專科學校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年升格改制為臺灣省立臺北師範學院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年改隸為國立臺北師範學院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年升格改制為國立臺北教育大學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856905" y="1151098"/>
                <a:ext cx="1791356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臺灣師資培育關鍵推手</a:t>
                </a: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246629" y="599984"/>
              <a:ext cx="4833858" cy="1546240"/>
              <a:chOff x="7255168" y="1753379"/>
              <a:chExt cx="3625396" cy="1159676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255168" y="2037818"/>
                <a:ext cx="3625396" cy="8752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年級校友林天佑為全台第一胸腔外科手術醫師，酷愛繪畫及詩文，醫學藝文通達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年級校友賴朝鵬創立文美塑膠公司，為臺灣塑膠工業開創者。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年級校友吳木成創立遠志科技集團，為世界級頂尖網路系統軟體公司。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年劉怡華教師獲科技部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年謝欣岑、曾世豪教師榮獲科技部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313391" y="1753379"/>
                <a:ext cx="1154163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237148" y="1008128"/>
              <a:ext cx="3119921" cy="2262183"/>
              <a:chOff x="312543" y="2249325"/>
              <a:chExt cx="3119921" cy="2262183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312543" y="2249325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491608" y="2601765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巖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125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903842" y="1635184"/>
              <a:ext cx="3488476" cy="3245288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/>
            <p:nvPr/>
          </p:nvGrpSpPr>
          <p:grpSpPr>
            <a:xfrm>
              <a:off x="4641399" y="975061"/>
              <a:ext cx="1124065" cy="1125007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3436792" y="3477012"/>
              <a:ext cx="1124065" cy="1125007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6904363" y="2573091"/>
              <a:ext cx="1124065" cy="1125007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4779197" y="4263776"/>
              <a:ext cx="1124065" cy="1125007"/>
              <a:chOff x="6787285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87285" y="1757919"/>
                <a:ext cx="1124065" cy="1125007"/>
                <a:chOff x="524934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4934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32416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115558" y="2123241"/>
                <a:ext cx="467519" cy="346664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6106362" y="1216190"/>
              <a:ext cx="1124065" cy="1125007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3422415" y="2036399"/>
              <a:ext cx="1124065" cy="1125007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6342330" y="3941605"/>
              <a:ext cx="1124065" cy="1125007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6669110" y="5223889"/>
              <a:ext cx="5285827" cy="1313818"/>
              <a:chOff x="7174424" y="1352592"/>
              <a:chExt cx="2991471" cy="985363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7174424" y="1587750"/>
                <a:ext cx="2991471" cy="750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獲得入圍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QS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「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年亞洲最佳大學」排名在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451-500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之間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2019-2020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臺灣唯一連續入圍泰晤士亞洲高等教育獎「最佳教學與學習策略」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年度上半年第二週期大學校院校務評鑑認可結果全數通過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人力銀行「企業最愛大學調查」獲公立一般大學第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109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學年度大專院校註冊率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(95.37%)</a:t>
                </a:r>
                <a:endParaRPr lang="zh-TW" altLang="en-US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學年度大專校院就學穩定率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(95.8%)</a:t>
                </a:r>
                <a:endParaRPr lang="zh-TW" altLang="en-US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7174424" y="1352592"/>
                <a:ext cx="1161225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教學卓越獲得肯定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3738688" y="2936253"/>
              <a:ext cx="3412412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TW" altLang="en-US" sz="2200" b="1" cap="none" spc="0" dirty="0">
                  <a:ln w="0"/>
                  <a:solidFill>
                    <a:srgbClr val="FF000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教育藝文與數理科際整合創新之特色大學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1501610" y="6158429"/>
              <a:ext cx="690390" cy="699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036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411070" y="227480"/>
            <a:ext cx="11780930" cy="6630520"/>
            <a:chOff x="411070" y="243807"/>
            <a:chExt cx="11780930" cy="6630520"/>
          </a:xfrm>
        </p:grpSpPr>
        <p:grpSp>
          <p:nvGrpSpPr>
            <p:cNvPr id="10" name="Group 59"/>
            <p:cNvGrpSpPr/>
            <p:nvPr/>
          </p:nvGrpSpPr>
          <p:grpSpPr>
            <a:xfrm>
              <a:off x="7963899" y="2339686"/>
              <a:ext cx="4032740" cy="2724489"/>
              <a:chOff x="7113487" y="3381683"/>
              <a:chExt cx="3024554" cy="2043365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113487" y="3674571"/>
                <a:ext cx="3024554" cy="1750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年林曼麗教授獲日本外務大臣表彰獎，為臺灣第一位獲個人獎者。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全國創意禮品文具設計大賽第一名、臺灣工藝競賽首獎、德國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設計概念獎等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發明：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年日內瓦國際發明金牌獎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體育：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合球隊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代表臺灣參加第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屆世界合球錦標賽榮獲季軍；代表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年第三屆亞洲合球錦標賽榮獲金盃；代表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2015IKF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世界合球錦標賽榮獲季軍；校友文姿云榮獲第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屆亞洲空手道錦標賽女子個人對打金牌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以及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屆亞洲運動會空手道對打金牌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；嚴子堯同學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年廣州亞運勇奪空手道銅牌；劉仲強同學榮獲第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屆亞洲空手道錦標賽男子個人對打銀牌；林家瑩講師獲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屆亞洲運動會田徑女子鉛球第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名；曹純玉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同學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東京馬拉松半菁英組第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。</a:t>
                </a:r>
                <a:endParaRPr lang="en-US" altLang="zh-TW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247821" y="3381683"/>
                <a:ext cx="1213783" cy="2308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師生表現亮眼</a:t>
                </a:r>
                <a:endParaRPr 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58"/>
            <p:cNvGrpSpPr/>
            <p:nvPr/>
          </p:nvGrpSpPr>
          <p:grpSpPr>
            <a:xfrm>
              <a:off x="2228972" y="5043511"/>
              <a:ext cx="4066432" cy="1830816"/>
              <a:chOff x="7174424" y="1331160"/>
              <a:chExt cx="2276195" cy="1373110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7174424" y="1578963"/>
                <a:ext cx="2276195" cy="1125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1962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級杜    黑：臺灣知名合唱指揮家，音樂教育家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174424" y="1331160"/>
                <a:ext cx="1435656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248465" y="243807"/>
              <a:ext cx="3543320" cy="699187"/>
              <a:chOff x="-285852" y="1404246"/>
              <a:chExt cx="2657490" cy="52438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-285852" y="1678567"/>
                <a:ext cx="2657490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031" y="1404246"/>
                <a:ext cx="1538883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693322" y="3308168"/>
              <a:ext cx="3664818" cy="1712100"/>
              <a:chOff x="-639628" y="1222943"/>
              <a:chExt cx="2748614" cy="1284073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639628" y="1506744"/>
                <a:ext cx="2748614" cy="10002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1927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年臺灣總督府臺北第二師範學校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1943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年臺灣總督府臺北師範學校</a:t>
                </a:r>
                <a:endPara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年臺灣省立臺北師範專科學校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年國立臺北師範學院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年國立臺北教育大學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615241" y="1222943"/>
                <a:ext cx="1791356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臺灣師資培育關鍵推手</a:t>
                </a: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246629" y="599984"/>
              <a:ext cx="4833858" cy="1546240"/>
              <a:chOff x="7255168" y="1753379"/>
              <a:chExt cx="3625396" cy="1159676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255168" y="2037818"/>
                <a:ext cx="3625396" cy="8752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年級校友林天佑為全台第一胸腔外科手術醫師，酷愛繪畫及詩文，醫學藝文通達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年級校友賴朝鵬創立文美塑膠公司，為臺灣塑膠工業開創者。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年級校友吳木成創立遠志科技集團，為世界級頂尖網路系統軟體公司。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年劉怡華教師獲科技部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年謝欣岑、曾世豪教師榮獲科技部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313391" y="1753379"/>
                <a:ext cx="1154163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411070" y="982757"/>
              <a:ext cx="2945999" cy="2287554"/>
              <a:chOff x="486465" y="2223954"/>
              <a:chExt cx="2945999" cy="2287554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486465" y="2223954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509303" y="2601559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巖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125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903842" y="1635184"/>
              <a:ext cx="3488476" cy="3245288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/>
            <p:nvPr/>
          </p:nvGrpSpPr>
          <p:grpSpPr>
            <a:xfrm>
              <a:off x="4641399" y="975061"/>
              <a:ext cx="1124065" cy="1125007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3436792" y="3477012"/>
              <a:ext cx="1124065" cy="1125007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6904363" y="2573091"/>
              <a:ext cx="1124065" cy="1125007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4779197" y="4263776"/>
              <a:ext cx="1124065" cy="1125007"/>
              <a:chOff x="6787285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87285" y="1757919"/>
                <a:ext cx="1124065" cy="1125007"/>
                <a:chOff x="524934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4934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32416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115558" y="2123241"/>
                <a:ext cx="467519" cy="346664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6106362" y="1216190"/>
              <a:ext cx="1124065" cy="1125007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3422415" y="2036399"/>
              <a:ext cx="1124065" cy="1125007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6342330" y="3941605"/>
              <a:ext cx="1124065" cy="1125007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6669110" y="5223889"/>
              <a:ext cx="5285827" cy="1313818"/>
              <a:chOff x="7174424" y="1352592"/>
              <a:chExt cx="2991471" cy="985363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7174424" y="1587750"/>
                <a:ext cx="2991471" cy="750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獲得入圍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QS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「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年亞洲最佳大學」排名在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451-500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之間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2019-2020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臺灣唯一連續入圍泰晤士亞洲高等教育獎「最佳教學與學習策略」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年度上半年第二週期大學校院校務評鑑認可結果全數通過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人力銀行「企業最愛大學調查」獲公立一般大學第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109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學年度大專院校註冊率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(95.37%)</a:t>
                </a:r>
                <a:endParaRPr lang="zh-TW" altLang="en-US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學年度大專校院就學穩定率</a:t>
                </a:r>
                <a:r>
                  <a:rPr lang="en-US" altLang="zh-TW" sz="1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(95.8%)</a:t>
                </a:r>
                <a:endParaRPr lang="zh-TW" altLang="en-US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7174424" y="1352592"/>
                <a:ext cx="1161225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教學卓越獲得肯定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3738688" y="2936253"/>
              <a:ext cx="3412412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TW" altLang="en-US" sz="2200" b="1" cap="none" spc="0" dirty="0">
                  <a:ln w="0"/>
                  <a:solidFill>
                    <a:srgbClr val="FF000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教育藝文與數理科際整合創新之特色大學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1501610" y="6158429"/>
              <a:ext cx="690390" cy="699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526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-133350" y="113740"/>
            <a:ext cx="11669417" cy="6630520"/>
            <a:chOff x="411070" y="243807"/>
            <a:chExt cx="11669417" cy="6630520"/>
          </a:xfrm>
        </p:grpSpPr>
        <p:grpSp>
          <p:nvGrpSpPr>
            <p:cNvPr id="10" name="Group 59"/>
            <p:cNvGrpSpPr/>
            <p:nvPr/>
          </p:nvGrpSpPr>
          <p:grpSpPr>
            <a:xfrm>
              <a:off x="8030574" y="2339686"/>
              <a:ext cx="4032740" cy="2724489"/>
              <a:chOff x="7163495" y="3381683"/>
              <a:chExt cx="3024554" cy="2043365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163495" y="3674571"/>
                <a:ext cx="3024554" cy="1750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年林曼麗教授獲日本外務大臣表彰獎，為臺灣第一位獲個人獎者。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全國創意禮品文具設計大賽第一名、臺灣工藝競賽首獎、德國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設計概念獎等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發明：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年日內瓦國際發明金牌獎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體育：合球隊代表臺灣參加第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屆世界合球錦標賽榮獲季軍；代表臺灣參加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年第三屆亞洲合球錦標賽榮獲金盃；代表臺灣參加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2015IKF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世界合球錦標賽榮獲季軍；校友文姿云榮獲第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屆亞洲空手道錦標賽女子個人對打金牌以及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屆亞洲運動會空手道對打金牌；嚴子堯同學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年廣州亞運勇奪空手道銅牌；劉仲強同學榮獲第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屆亞洲空手道錦標賽男子個人對打銀牌；林家瑩講師獲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屆亞洲運動會田徑女子鉛球第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名；曹純玉同學獲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東京馬拉松半菁英組第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7247821" y="3381683"/>
                <a:ext cx="1213783" cy="2308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師生表現亮眼</a:t>
                </a:r>
                <a:endParaRPr 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58"/>
            <p:cNvGrpSpPr/>
            <p:nvPr/>
          </p:nvGrpSpPr>
          <p:grpSpPr>
            <a:xfrm>
              <a:off x="2228971" y="5043511"/>
              <a:ext cx="4066435" cy="1830816"/>
              <a:chOff x="7174424" y="1331160"/>
              <a:chExt cx="2276197" cy="1373110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7174426" y="1578963"/>
                <a:ext cx="2276195" cy="1125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1962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級杜    黑：臺灣知名合唱指揮家，音樂教育家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7174424" y="1331160"/>
                <a:ext cx="1435656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248465" y="243807"/>
              <a:ext cx="3543320" cy="699187"/>
              <a:chOff x="-285852" y="1404246"/>
              <a:chExt cx="2657490" cy="52438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-285852" y="1678567"/>
                <a:ext cx="2657490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3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90031" y="1404246"/>
                <a:ext cx="1538883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693322" y="3308168"/>
              <a:ext cx="3664818" cy="1712100"/>
              <a:chOff x="-639628" y="1222943"/>
              <a:chExt cx="2748614" cy="1284073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639628" y="1506744"/>
                <a:ext cx="2748614" cy="10002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年臺灣總督府臺北第二師範學校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年臺灣省立臺北師範專科學校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年國立臺北師範學院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年國立臺北教育大學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615241" y="1222943"/>
                <a:ext cx="1791356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臺灣師資培育關鍵推手</a:t>
                </a: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246629" y="599984"/>
              <a:ext cx="4833858" cy="1546240"/>
              <a:chOff x="7255168" y="1753379"/>
              <a:chExt cx="3625396" cy="1159676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255168" y="2037818"/>
                <a:ext cx="3625396" cy="8752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年級校友林天佑為全台第一胸腔外科手術醫師，酷愛繪畫及詩文，醫學藝文通達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年級校友賴朝鵬創立文美塑膠公司，為臺灣塑膠工業開創者。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年級校友吳木成創立遠志科技集團，為世界級頂尖網路系統軟體公司。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年劉怡華教師獲科技部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年謝欣岑、曾世豪教師榮獲科技部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313391" y="1753379"/>
                <a:ext cx="1154163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411070" y="982757"/>
              <a:ext cx="2945999" cy="2287554"/>
              <a:chOff x="486465" y="2223954"/>
              <a:chExt cx="2945999" cy="2287554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486465" y="2223954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509303" y="2601559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(1895)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芝山巖學堂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125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903842" y="1635184"/>
              <a:ext cx="3488476" cy="3245288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/>
            <p:nvPr/>
          </p:nvGrpSpPr>
          <p:grpSpPr>
            <a:xfrm>
              <a:off x="4641399" y="975061"/>
              <a:ext cx="1124065" cy="1125007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3436792" y="3477012"/>
              <a:ext cx="1124065" cy="1125007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6904363" y="2573091"/>
              <a:ext cx="1124065" cy="1125007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4779197" y="4263776"/>
              <a:ext cx="1124065" cy="1125007"/>
              <a:chOff x="6787285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87285" y="1757919"/>
                <a:ext cx="1124065" cy="1125007"/>
                <a:chOff x="524934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4934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32416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115558" y="2123241"/>
                <a:ext cx="467519" cy="346664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6106362" y="1216190"/>
              <a:ext cx="1124065" cy="1125007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/>
            <p:nvPr/>
          </p:nvGrpSpPr>
          <p:grpSpPr>
            <a:xfrm>
              <a:off x="3422415" y="2036399"/>
              <a:ext cx="1124065" cy="1125007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6342330" y="3941605"/>
              <a:ext cx="1124065" cy="1125007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6669110" y="5223889"/>
              <a:ext cx="5285827" cy="1313818"/>
              <a:chOff x="7174424" y="1352592"/>
              <a:chExt cx="2991471" cy="985363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7174424" y="1587750"/>
                <a:ext cx="2991471" cy="750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獲得入圍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QS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「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年亞洲最佳大學」排名在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451-500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之間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2019-2020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臺灣唯一連續入圍泰晤士亞洲高等教育獎「最佳教學與學習策略」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年度上半年第二週期大學校院校務評鑑認可結果全數通過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人力銀行「企業最愛大學調查」獲公立一般大學第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109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學年度大專院校註冊率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(95.37%)</a:t>
                </a:r>
                <a:endParaRPr lang="zh-TW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學年度大專校院就學穩定率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(95.8%)</a:t>
                </a:r>
                <a:endParaRPr lang="zh-TW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7174424" y="1352592"/>
                <a:ext cx="1161225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教學卓越獲得肯定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3910965" y="2937940"/>
              <a:ext cx="341241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TW" altLang="en-US" sz="2000" b="1" cap="none" spc="0" dirty="0">
                  <a:ln w="0"/>
                  <a:solidFill>
                    <a:schemeClr val="accent5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教育藝文與數理科技</a:t>
              </a:r>
              <a:endParaRPr lang="en-US" altLang="zh-TW" sz="2000" b="1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b="1" cap="none" spc="0" dirty="0">
                  <a:ln w="0"/>
                  <a:solidFill>
                    <a:schemeClr val="accent5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整合創新之特色大學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7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>
            <a:extLst>
              <a:ext uri="{FF2B5EF4-FFF2-40B4-BE49-F238E27FC236}">
                <a16:creationId xmlns:a16="http://schemas.microsoft.com/office/drawing/2014/main" id="{1C968B93-5C1C-45B2-9DEF-09D9EC13E717}"/>
              </a:ext>
            </a:extLst>
          </p:cNvPr>
          <p:cNvGrpSpPr/>
          <p:nvPr/>
        </p:nvGrpSpPr>
        <p:grpSpPr>
          <a:xfrm>
            <a:off x="167156" y="113740"/>
            <a:ext cx="11953956" cy="7881318"/>
            <a:chOff x="107950" y="113740"/>
            <a:chExt cx="11953956" cy="7881318"/>
          </a:xfrm>
        </p:grpSpPr>
        <p:sp>
          <p:nvSpPr>
            <p:cNvPr id="181" name="TextBox 180"/>
            <p:cNvSpPr txBox="1"/>
            <p:nvPr/>
          </p:nvSpPr>
          <p:spPr>
            <a:xfrm>
              <a:off x="5294835" y="4660813"/>
              <a:ext cx="6748264" cy="33342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 defTabSz="1219170">
                <a:lnSpc>
                  <a:spcPts val="1300"/>
                </a:lnSpc>
                <a:buFont typeface="Wingdings" panose="05000000000000000000" pitchFamily="2" charset="2"/>
                <a:buChar char="n"/>
                <a:defRPr/>
              </a:pP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2018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年林曼麗教授獲日本外務大臣表彰獎，為臺灣第一位獲個人獎者，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2023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年並獲日本政府會回家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》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紀錄片，獲俄羅斯第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21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屆奧澤洛夫國際軍事電影節最佳頒發「旭日中綬章」；楊孟哲教授執導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《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有一天我紀錄片「人道關懷及歷史記憶」獎、法國尼斯國際影展最佳外語紀錄片獎、東京短片電影節最佳紀錄片獎，芝加哥電影節最佳導演獎、委內瑞拉五洲國際影展最佳紀錄片奬、最佳電影長片獎、最佳原創配樂獎；林品任副教授獲第十屆美國印地安納波里斯國際小提琴大賽金牌，為首位獲此殊榮之華人</a:t>
              </a:r>
              <a:endParaRPr lang="en-US" altLang="zh-TW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indent="-171450" defTabSz="1219170">
                <a:lnSpc>
                  <a:spcPts val="1300"/>
                </a:lnSpc>
                <a:buFont typeface="Wingdings" panose="05000000000000000000" pitchFamily="2" charset="2"/>
                <a:buChar char="n"/>
                <a:defRPr/>
              </a:pP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設計：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2021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年德國</a:t>
              </a:r>
              <a:r>
                <a:rPr lang="en-US" altLang="zh-TW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iF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設計獎、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2022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德國紅點設計概念獎、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2022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韓國釜山國際設計大獎等</a:t>
              </a:r>
              <a:endParaRPr lang="en-US" altLang="zh-TW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indent="-171450" defTabSz="1219170">
                <a:lnSpc>
                  <a:spcPts val="1300"/>
                </a:lnSpc>
                <a:buFont typeface="Wingdings" panose="05000000000000000000" pitchFamily="2" charset="2"/>
                <a:buChar char="n"/>
                <a:defRPr/>
              </a:pP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發明：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2011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年日內瓦國際發明金牌獎</a:t>
              </a:r>
              <a:endParaRPr lang="en-US" altLang="zh-TW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indent="-171450" defTabSz="1219170">
                <a:lnSpc>
                  <a:spcPts val="1300"/>
                </a:lnSpc>
                <a:buFont typeface="Wingdings" panose="05000000000000000000" pitchFamily="2" charset="2"/>
                <a:buChar char="n"/>
                <a:defRPr/>
              </a:pP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體育：校友文姿云榮獲第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13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屆亞洲空手道錦標賽女子個人對打金牌以及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2018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18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屆亞洲運動會空手道對打金牌；嚴子堯同學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2010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年廣州亞運勇奪空手道銅牌；劉仲強同學榮獲第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13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屆亞洲空手道錦標賽男子個人對打銀牌；林家瑩講師獲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2018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18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屆亞洲運動會田徑女子鉛球第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4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名；曹純玉同學獲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2019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東京馬拉松半菁英組第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1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名；蕭佑然勇奪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2021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年成都世大運競技體操男子鞍馬銅牌及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2022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年杭州亞運競技體操男子團體銅牌；林冠儀獲得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2022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年杭州亞運競技體操男子團體銅牌；簡晨昕獲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2022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年杭州亞運女子鉛球第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4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名</a:t>
              </a:r>
              <a:endParaRPr lang="en-US" altLang="zh-TW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indent="-171450" defTabSz="1219170">
                <a:lnSpc>
                  <a:spcPts val="1300"/>
                </a:lnSpc>
                <a:buFont typeface="Wingdings" panose="05000000000000000000" pitchFamily="2" charset="2"/>
                <a:buChar char="n"/>
                <a:defRPr/>
              </a:pP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文學：郭強生教授獲</a:t>
              </a:r>
              <a:r>
                <a: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2020</a:t>
              </a:r>
              <a:r>
                <a:rPr lang="zh-TW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臺灣文學金典獎</a:t>
              </a:r>
              <a:endParaRPr lang="en-US" altLang="zh-TW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241574" y="4320430"/>
              <a:ext cx="2580719" cy="30777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師生表現亮眼</a:t>
              </a:r>
              <a:endParaRPr 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12" name="Group 58"/>
            <p:cNvGrpSpPr/>
            <p:nvPr/>
          </p:nvGrpSpPr>
          <p:grpSpPr>
            <a:xfrm>
              <a:off x="1097762" y="4930242"/>
              <a:ext cx="4143810" cy="1825273"/>
              <a:chOff x="6845968" y="1343759"/>
              <a:chExt cx="2319508" cy="1368953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6889281" y="1587405"/>
                <a:ext cx="2276195" cy="11253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1907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級張福興：臺灣第一位西式音樂家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級倪蔣懷：臺灣第一位水彩畫家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1915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級黃土水：臺灣第一位近代雕刻家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1920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級吳濁流：臺灣的「鐵血詩人」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1922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級李梅樹：臺灣知名的美術教育家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1925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級鄧雨賢：臺灣知名流行音樂家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1959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級席慕蓉：臺灣知名散文家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1962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級杜    黑：臺灣知名合唱指揮家，音樂教育家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級潘文忠：本校第一位教育部長校友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6845968" y="1343759"/>
                <a:ext cx="1426198" cy="23083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臺灣藝文教育人才世家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" name="Group 56"/>
            <p:cNvGrpSpPr/>
            <p:nvPr/>
          </p:nvGrpSpPr>
          <p:grpSpPr>
            <a:xfrm>
              <a:off x="3056320" y="113740"/>
              <a:ext cx="3427039" cy="699187"/>
              <a:chOff x="355545" y="1404246"/>
              <a:chExt cx="2570279" cy="524389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355545" y="1678567"/>
                <a:ext cx="2570279" cy="2500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1219170">
                  <a:lnSpc>
                    <a:spcPts val="1300"/>
                  </a:lnSpc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本校</a:t>
                </a: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1895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年建立，為臺灣地區最古老的學校之一，因在臺灣相對古老，所以被譽為臺灣的「牛津」。</a:t>
                </a:r>
                <a:endPara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831429" y="1404246"/>
                <a:ext cx="1593241" cy="23083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日治時代臺灣牛津</a:t>
                </a:r>
                <a:endParaRPr lang="en-US" sz="20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56"/>
            <p:cNvGrpSpPr/>
            <p:nvPr/>
          </p:nvGrpSpPr>
          <p:grpSpPr>
            <a:xfrm>
              <a:off x="148902" y="3178101"/>
              <a:ext cx="3664818" cy="1712100"/>
              <a:chOff x="-639628" y="1222943"/>
              <a:chExt cx="2748614" cy="1284073"/>
            </a:xfrm>
          </p:grpSpPr>
          <p:sp>
            <p:nvSpPr>
              <p:cNvPr id="193" name="TextBox 192"/>
              <p:cNvSpPr txBox="1"/>
              <p:nvPr/>
            </p:nvSpPr>
            <p:spPr>
              <a:xfrm>
                <a:off x="-639628" y="1506744"/>
                <a:ext cx="2748614" cy="10002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1919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年臺灣總督府臺北師範學校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1927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年臺灣總督府臺北第二師範學校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年臺灣總督府臺北師範學校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1945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年臺灣省立臺北師範學校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1961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年臺灣省立臺北師範專科學校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1987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年臺灣省立臺北師範學院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1991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年國立臺北師範學院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2005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年國立臺北教育大學</a:t>
                </a:r>
                <a:endParaRPr 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-615241" y="1222943"/>
                <a:ext cx="1791356" cy="21549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1867" b="1" dirty="0">
                    <a:solidFill>
                      <a:schemeClr val="accent3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臺灣師資培育關鍵推手</a:t>
                </a:r>
              </a:p>
            </p:txBody>
          </p:sp>
        </p:grpSp>
        <p:grpSp>
          <p:nvGrpSpPr>
            <p:cNvPr id="15" name="Group 58"/>
            <p:cNvGrpSpPr/>
            <p:nvPr/>
          </p:nvGrpSpPr>
          <p:grpSpPr>
            <a:xfrm>
              <a:off x="7169281" y="114318"/>
              <a:ext cx="4833858" cy="1674594"/>
              <a:chOff x="7605470" y="1486679"/>
              <a:chExt cx="3625396" cy="1255941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605470" y="1742350"/>
                <a:ext cx="3625396" cy="1000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年級校友林天佑為全台第一胸腔外科手術醫師，酷愛繪畫及詩文，醫學藝文通達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1934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年級校友賴朝鵬創立文美塑膠公司，為臺灣塑膠工業開創者。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1976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年級校友吳木成創立遠志科技集團，為世界級頂尖網路系統軟體公司。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年劉怡華教授獲科技部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年吳大猷先生紀念獎；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Renowned Experts 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前百大國際知名學者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年曾世豪教師榮獲科技部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108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年度愛因斯坦計畫。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賴秋琳教師獲「移動學習」世界第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14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名最具影響力研究者。</a:t>
                </a:r>
                <a:endParaRPr 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7663694" y="1486679"/>
                <a:ext cx="1154163" cy="230833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科技人才輩出</a:t>
                </a:r>
                <a:endParaRPr lang="en-US" sz="2000" b="1" dirty="0">
                  <a:solidFill>
                    <a:schemeClr val="accent5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107950" y="852690"/>
              <a:ext cx="2945999" cy="2287554"/>
              <a:chOff x="727765" y="2223954"/>
              <a:chExt cx="2945999" cy="2287554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727765" y="2223954"/>
                <a:ext cx="2564805" cy="3077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TW" alt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臺灣現代教育重要源地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49910" y="3452249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師範部</a:t>
                </a: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311331" y="3447046"/>
                <a:ext cx="271112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語學</a:t>
                </a:r>
                <a:endParaRPr lang="en-US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部</a:t>
                </a: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65686" y="3456661"/>
                <a:ext cx="270119" cy="840850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中學部</a:t>
                </a: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393149" y="3439545"/>
                <a:ext cx="270119" cy="829099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實業部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2877348" y="3447046"/>
                <a:ext cx="325087" cy="106446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t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170">
                  <a:spcBef>
                    <a:spcPts val="0"/>
                  </a:spcBef>
                  <a:defRPr/>
                </a:pP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附屬學校</a:t>
                </a:r>
              </a:p>
            </p:txBody>
          </p:sp>
          <p:sp>
            <p:nvSpPr>
              <p:cNvPr id="55" name="左大括弧 54"/>
              <p:cNvSpPr/>
              <p:nvPr/>
            </p:nvSpPr>
            <p:spPr>
              <a:xfrm rot="5400000" flipV="1">
                <a:off x="1861544" y="2265778"/>
                <a:ext cx="180000" cy="2160000"/>
              </a:xfrm>
              <a:prstGeom prst="leftBrac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矩形 55"/>
              <p:cNvSpPr>
                <a:spLocks noChangeArrowheads="1"/>
              </p:cNvSpPr>
              <p:nvPr/>
            </p:nvSpPr>
            <p:spPr bwMode="auto">
              <a:xfrm>
                <a:off x="750603" y="2601559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(1895)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芝山巖學堂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753892" y="2953196"/>
                <a:ext cx="2919872" cy="2582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zh-TW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5pPr>
                <a:lvl6pPr marL="22860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6pPr>
                <a:lvl7pPr marL="27432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7pPr>
                <a:lvl8pPr marL="32004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8pPr>
                <a:lvl9pPr marL="3657600" algn="l" defTabSz="914400" rtl="0" eaLnBrk="1" latinLnBrk="0" hangingPunct="1">
                  <a:defRPr kumimoji="1" b="1" kern="1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  <a:cs typeface="+mn-cs"/>
                  </a:defRPr>
                </a:lvl9pPr>
              </a:lstStyle>
              <a:p>
                <a:pPr algn="ctr" defTabSz="1219170">
                  <a:spcBef>
                    <a:spcPct val="20000"/>
                  </a:spcBef>
                  <a:defRPr/>
                </a:pPr>
                <a:r>
                  <a:rPr lang="en-US" altLang="zh-TW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(1896)</a:t>
                </a:r>
                <a:r>
                  <a:rPr lang="zh-TW" alt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臺灣總督府國語學校</a:t>
                </a:r>
                <a:endParaRPr lang="zh-TW" altLang="zh-TW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3511822" y="1512737"/>
              <a:ext cx="2887912" cy="2277549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grpSp>
          <p:nvGrpSpPr>
            <p:cNvPr id="16" name="群組 15"/>
            <p:cNvGrpSpPr>
              <a:grpSpLocks noChangeAspect="1"/>
            </p:cNvGrpSpPr>
            <p:nvPr/>
          </p:nvGrpSpPr>
          <p:grpSpPr>
            <a:xfrm>
              <a:off x="4491855" y="1025118"/>
              <a:ext cx="900000" cy="900000"/>
              <a:chOff x="4280652" y="1773159"/>
              <a:chExt cx="1124065" cy="1125007"/>
            </a:xfrm>
          </p:grpSpPr>
          <p:grpSp>
            <p:nvGrpSpPr>
              <p:cNvPr id="9" name="Group 134"/>
              <p:cNvGrpSpPr>
                <a:grpSpLocks noChangeAspect="1"/>
              </p:cNvGrpSpPr>
              <p:nvPr/>
            </p:nvGrpSpPr>
            <p:grpSpPr>
              <a:xfrm>
                <a:off x="4280652" y="1773159"/>
                <a:ext cx="1124065" cy="1125007"/>
                <a:chOff x="3287425" y="1417883"/>
                <a:chExt cx="648499" cy="649042"/>
              </a:xfrm>
            </p:grpSpPr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solidFill>
                  <a:schemeClr val="accent1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42" name="Freeform 41"/>
              <p:cNvSpPr>
                <a:spLocks noEditPoints="1"/>
              </p:cNvSpPr>
              <p:nvPr/>
            </p:nvSpPr>
            <p:spPr bwMode="auto">
              <a:xfrm>
                <a:off x="4645167" y="2046432"/>
                <a:ext cx="395520" cy="577832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35"/>
                  </a:cxn>
                  <a:cxn ang="0">
                    <a:pos x="16" y="74"/>
                  </a:cxn>
                  <a:cxn ang="0">
                    <a:pos x="35" y="102"/>
                  </a:cxn>
                  <a:cxn ang="0">
                    <a:pos x="54" y="74"/>
                  </a:cxn>
                  <a:cxn ang="0">
                    <a:pos x="70" y="35"/>
                  </a:cxn>
                  <a:cxn ang="0">
                    <a:pos x="35" y="0"/>
                  </a:cxn>
                  <a:cxn ang="0">
                    <a:pos x="43" y="87"/>
                  </a:cxn>
                  <a:cxn ang="0">
                    <a:pos x="27" y="89"/>
                  </a:cxn>
                  <a:cxn ang="0">
                    <a:pos x="26" y="83"/>
                  </a:cxn>
                  <a:cxn ang="0">
                    <a:pos x="26" y="83"/>
                  </a:cxn>
                  <a:cxn ang="0">
                    <a:pos x="45" y="80"/>
                  </a:cxn>
                  <a:cxn ang="0">
                    <a:pos x="44" y="83"/>
                  </a:cxn>
                  <a:cxn ang="0">
                    <a:pos x="43" y="87"/>
                  </a:cxn>
                  <a:cxn ang="0">
                    <a:pos x="25" y="79"/>
                  </a:cxn>
                  <a:cxn ang="0">
                    <a:pos x="23" y="73"/>
                  </a:cxn>
                  <a:cxn ang="0">
                    <a:pos x="47" y="73"/>
                  </a:cxn>
                  <a:cxn ang="0">
                    <a:pos x="46" y="77"/>
                  </a:cxn>
                  <a:cxn ang="0">
                    <a:pos x="25" y="79"/>
                  </a:cxn>
                  <a:cxn ang="0">
                    <a:pos x="35" y="96"/>
                  </a:cxn>
                  <a:cxn ang="0">
                    <a:pos x="29" y="92"/>
                  </a:cxn>
                  <a:cxn ang="0">
                    <a:pos x="42" y="90"/>
                  </a:cxn>
                  <a:cxn ang="0">
                    <a:pos x="35" y="96"/>
                  </a:cxn>
                  <a:cxn ang="0">
                    <a:pos x="50" y="67"/>
                  </a:cxn>
                  <a:cxn ang="0">
                    <a:pos x="20" y="67"/>
                  </a:cxn>
                  <a:cxn ang="0">
                    <a:pos x="15" y="57"/>
                  </a:cxn>
                  <a:cxn ang="0">
                    <a:pos x="6" y="35"/>
                  </a:cxn>
                  <a:cxn ang="0">
                    <a:pos x="35" y="6"/>
                  </a:cxn>
                  <a:cxn ang="0">
                    <a:pos x="64" y="35"/>
                  </a:cxn>
                  <a:cxn ang="0">
                    <a:pos x="55" y="57"/>
                  </a:cxn>
                  <a:cxn ang="0">
                    <a:pos x="50" y="67"/>
                  </a:cxn>
                  <a:cxn ang="0">
                    <a:pos x="50" y="67"/>
                  </a:cxn>
                  <a:cxn ang="0">
                    <a:pos x="50" y="67"/>
                  </a:cxn>
                </a:cxnLst>
                <a:rect l="0" t="0" r="r" b="b"/>
                <a:pathLst>
                  <a:path w="70" h="102">
                    <a:moveTo>
                      <a:pt x="35" y="0"/>
                    </a:moveTo>
                    <a:cubicBezTo>
                      <a:pt x="16" y="0"/>
                      <a:pt x="0" y="16"/>
                      <a:pt x="0" y="35"/>
                    </a:cubicBezTo>
                    <a:cubicBezTo>
                      <a:pt x="0" y="48"/>
                      <a:pt x="12" y="62"/>
                      <a:pt x="16" y="74"/>
                    </a:cubicBezTo>
                    <a:cubicBezTo>
                      <a:pt x="22" y="91"/>
                      <a:pt x="22" y="102"/>
                      <a:pt x="35" y="102"/>
                    </a:cubicBezTo>
                    <a:cubicBezTo>
                      <a:pt x="49" y="102"/>
                      <a:pt x="48" y="92"/>
                      <a:pt x="54" y="74"/>
                    </a:cubicBezTo>
                    <a:cubicBezTo>
                      <a:pt x="58" y="62"/>
                      <a:pt x="70" y="48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  <a:close/>
                    <a:moveTo>
                      <a:pt x="43" y="87"/>
                    </a:moveTo>
                    <a:cubicBezTo>
                      <a:pt x="27" y="89"/>
                      <a:pt x="27" y="89"/>
                      <a:pt x="27" y="89"/>
                    </a:cubicBezTo>
                    <a:cubicBezTo>
                      <a:pt x="27" y="87"/>
                      <a:pt x="26" y="85"/>
                      <a:pt x="26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5" y="81"/>
                      <a:pt x="45" y="82"/>
                      <a:pt x="44" y="83"/>
                    </a:cubicBezTo>
                    <a:cubicBezTo>
                      <a:pt x="44" y="84"/>
                      <a:pt x="44" y="86"/>
                      <a:pt x="43" y="87"/>
                    </a:cubicBezTo>
                    <a:close/>
                    <a:moveTo>
                      <a:pt x="25" y="79"/>
                    </a:moveTo>
                    <a:cubicBezTo>
                      <a:pt x="24" y="78"/>
                      <a:pt x="23" y="76"/>
                      <a:pt x="23" y="73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47" y="75"/>
                      <a:pt x="47" y="76"/>
                      <a:pt x="46" y="77"/>
                    </a:cubicBezTo>
                    <a:lnTo>
                      <a:pt x="25" y="79"/>
                    </a:lnTo>
                    <a:close/>
                    <a:moveTo>
                      <a:pt x="35" y="96"/>
                    </a:moveTo>
                    <a:cubicBezTo>
                      <a:pt x="32" y="96"/>
                      <a:pt x="30" y="95"/>
                      <a:pt x="29" y="92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0" y="95"/>
                      <a:pt x="39" y="96"/>
                      <a:pt x="35" y="96"/>
                    </a:cubicBezTo>
                    <a:close/>
                    <a:moveTo>
                      <a:pt x="50" y="67"/>
                    </a:moveTo>
                    <a:cubicBezTo>
                      <a:pt x="20" y="67"/>
                      <a:pt x="20" y="67"/>
                      <a:pt x="20" y="67"/>
                    </a:cubicBezTo>
                    <a:cubicBezTo>
                      <a:pt x="19" y="64"/>
                      <a:pt x="17" y="60"/>
                      <a:pt x="15" y="57"/>
                    </a:cubicBezTo>
                    <a:cubicBezTo>
                      <a:pt x="11" y="49"/>
                      <a:pt x="6" y="41"/>
                      <a:pt x="6" y="35"/>
                    </a:cubicBezTo>
                    <a:cubicBezTo>
                      <a:pt x="6" y="19"/>
                      <a:pt x="19" y="6"/>
                      <a:pt x="35" y="6"/>
                    </a:cubicBezTo>
                    <a:cubicBezTo>
                      <a:pt x="51" y="6"/>
                      <a:pt x="64" y="19"/>
                      <a:pt x="64" y="35"/>
                    </a:cubicBezTo>
                    <a:cubicBezTo>
                      <a:pt x="64" y="41"/>
                      <a:pt x="60" y="49"/>
                      <a:pt x="55" y="57"/>
                    </a:cubicBezTo>
                    <a:cubicBezTo>
                      <a:pt x="53" y="60"/>
                      <a:pt x="52" y="64"/>
                      <a:pt x="50" y="67"/>
                    </a:cubicBezTo>
                    <a:close/>
                    <a:moveTo>
                      <a:pt x="50" y="67"/>
                    </a:moveTo>
                    <a:cubicBezTo>
                      <a:pt x="50" y="67"/>
                      <a:pt x="50" y="67"/>
                      <a:pt x="50" y="6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5" name="群組 24"/>
            <p:cNvGrpSpPr>
              <a:grpSpLocks noChangeAspect="1"/>
            </p:cNvGrpSpPr>
            <p:nvPr/>
          </p:nvGrpSpPr>
          <p:grpSpPr>
            <a:xfrm>
              <a:off x="3153460" y="2564441"/>
              <a:ext cx="900000" cy="900000"/>
              <a:chOff x="4357461" y="4780617"/>
              <a:chExt cx="1124065" cy="1125007"/>
            </a:xfrm>
          </p:grpSpPr>
          <p:grpSp>
            <p:nvGrpSpPr>
              <p:cNvPr id="4" name="Group 130"/>
              <p:cNvGrpSpPr>
                <a:grpSpLocks noChangeAspect="1"/>
              </p:cNvGrpSpPr>
              <p:nvPr/>
            </p:nvGrpSpPr>
            <p:grpSpPr>
              <a:xfrm>
                <a:off x="4357461" y="4780617"/>
                <a:ext cx="1124065" cy="1125007"/>
                <a:chOff x="3287425" y="3613920"/>
                <a:chExt cx="648499" cy="649042"/>
              </a:xfrm>
            </p:grpSpPr>
            <p:sp>
              <p:nvSpPr>
                <p:cNvPr id="126" name="Oval 125"/>
                <p:cNvSpPr>
                  <a:spLocks noChangeAspect="1"/>
                </p:cNvSpPr>
                <p:nvPr/>
              </p:nvSpPr>
              <p:spPr>
                <a:xfrm>
                  <a:off x="3287425" y="3613920"/>
                  <a:ext cx="648499" cy="649042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7" name="Oval 66"/>
                <p:cNvSpPr>
                  <a:spLocks noChangeAspect="1"/>
                </p:cNvSpPr>
                <p:nvPr/>
              </p:nvSpPr>
              <p:spPr>
                <a:xfrm>
                  <a:off x="3362252" y="3688810"/>
                  <a:ext cx="498845" cy="499263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5" name="Freeform 83"/>
              <p:cNvSpPr>
                <a:spLocks noEditPoints="1"/>
              </p:cNvSpPr>
              <p:nvPr/>
            </p:nvSpPr>
            <p:spPr bwMode="auto">
              <a:xfrm>
                <a:off x="4787147" y="5144602"/>
                <a:ext cx="264691" cy="397036"/>
              </a:xfrm>
              <a:custGeom>
                <a:avLst/>
                <a:gdLst/>
                <a:ahLst/>
                <a:cxnLst>
                  <a:cxn ang="0">
                    <a:pos x="38" y="26"/>
                  </a:cxn>
                  <a:cxn ang="0">
                    <a:pos x="24" y="55"/>
                  </a:cxn>
                  <a:cxn ang="0">
                    <a:pos x="20" y="58"/>
                  </a:cxn>
                  <a:cxn ang="0">
                    <a:pos x="16" y="55"/>
                  </a:cxn>
                  <a:cxn ang="0">
                    <a:pos x="2" y="26"/>
                  </a:cxn>
                  <a:cxn ang="0">
                    <a:pos x="0" y="19"/>
                  </a:cxn>
                  <a:cxn ang="0">
                    <a:pos x="20" y="0"/>
                  </a:cxn>
                  <a:cxn ang="0">
                    <a:pos x="39" y="19"/>
                  </a:cxn>
                  <a:cxn ang="0">
                    <a:pos x="38" y="26"/>
                  </a:cxn>
                  <a:cxn ang="0">
                    <a:pos x="20" y="9"/>
                  </a:cxn>
                  <a:cxn ang="0">
                    <a:pos x="10" y="19"/>
                  </a:cxn>
                  <a:cxn ang="0">
                    <a:pos x="20" y="29"/>
                  </a:cxn>
                  <a:cxn ang="0">
                    <a:pos x="30" y="19"/>
                  </a:cxn>
                  <a:cxn ang="0">
                    <a:pos x="20" y="9"/>
                  </a:cxn>
                </a:cxnLst>
                <a:rect l="0" t="0" r="r" b="b"/>
                <a:pathLst>
                  <a:path w="39" h="58">
                    <a:moveTo>
                      <a:pt x="38" y="26"/>
                    </a:moveTo>
                    <a:cubicBezTo>
                      <a:pt x="24" y="55"/>
                      <a:pt x="24" y="55"/>
                      <a:pt x="24" y="55"/>
                    </a:cubicBezTo>
                    <a:cubicBezTo>
                      <a:pt x="23" y="57"/>
                      <a:pt x="22" y="58"/>
                      <a:pt x="20" y="58"/>
                    </a:cubicBezTo>
                    <a:cubicBezTo>
                      <a:pt x="18" y="58"/>
                      <a:pt x="16" y="57"/>
                      <a:pt x="16" y="55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4"/>
                      <a:pt x="0" y="21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31" y="0"/>
                      <a:pt x="39" y="8"/>
                      <a:pt x="39" y="19"/>
                    </a:cubicBezTo>
                    <a:cubicBezTo>
                      <a:pt x="39" y="21"/>
                      <a:pt x="39" y="24"/>
                      <a:pt x="38" y="26"/>
                    </a:cubicBezTo>
                    <a:close/>
                    <a:moveTo>
                      <a:pt x="20" y="9"/>
                    </a:moveTo>
                    <a:cubicBezTo>
                      <a:pt x="15" y="9"/>
                      <a:pt x="10" y="14"/>
                      <a:pt x="10" y="19"/>
                    </a:cubicBezTo>
                    <a:cubicBezTo>
                      <a:pt x="10" y="24"/>
                      <a:pt x="15" y="29"/>
                      <a:pt x="20" y="29"/>
                    </a:cubicBezTo>
                    <a:cubicBezTo>
                      <a:pt x="25" y="29"/>
                      <a:pt x="30" y="24"/>
                      <a:pt x="30" y="19"/>
                    </a:cubicBezTo>
                    <a:cubicBezTo>
                      <a:pt x="30" y="14"/>
                      <a:pt x="25" y="9"/>
                      <a:pt x="20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群組 22"/>
            <p:cNvGrpSpPr>
              <a:grpSpLocks noChangeAspect="1"/>
            </p:cNvGrpSpPr>
            <p:nvPr/>
          </p:nvGrpSpPr>
          <p:grpSpPr>
            <a:xfrm>
              <a:off x="5296976" y="3221070"/>
              <a:ext cx="900000" cy="900000"/>
              <a:chOff x="6787285" y="4780617"/>
              <a:chExt cx="1124065" cy="1125007"/>
            </a:xfrm>
          </p:grpSpPr>
          <p:grpSp>
            <p:nvGrpSpPr>
              <p:cNvPr id="8" name="Group 131"/>
              <p:cNvGrpSpPr>
                <a:grpSpLocks noChangeAspect="1"/>
              </p:cNvGrpSpPr>
              <p:nvPr/>
            </p:nvGrpSpPr>
            <p:grpSpPr>
              <a:xfrm>
                <a:off x="6787285" y="4780617"/>
                <a:ext cx="1124065" cy="1125007"/>
                <a:chOff x="5244691" y="3613920"/>
                <a:chExt cx="648499" cy="649042"/>
              </a:xfrm>
            </p:grpSpPr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5244691" y="3613920"/>
                  <a:ext cx="648499" cy="649042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5319518" y="3688810"/>
                  <a:ext cx="498845" cy="499263"/>
                </a:xfrm>
                <a:prstGeom prst="ellipse">
                  <a:avLst/>
                </a:prstGeom>
                <a:solidFill>
                  <a:schemeClr val="accent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6" name="Freeform 137"/>
              <p:cNvSpPr>
                <a:spLocks noEditPoints="1"/>
              </p:cNvSpPr>
              <p:nvPr/>
            </p:nvSpPr>
            <p:spPr bwMode="auto">
              <a:xfrm>
                <a:off x="7129553" y="5118080"/>
                <a:ext cx="439529" cy="450077"/>
              </a:xfrm>
              <a:custGeom>
                <a:avLst/>
                <a:gdLst/>
                <a:ahLst/>
                <a:cxnLst>
                  <a:cxn ang="0">
                    <a:pos x="46" y="30"/>
                  </a:cxn>
                  <a:cxn ang="0">
                    <a:pos x="39" y="36"/>
                  </a:cxn>
                  <a:cxn ang="0">
                    <a:pos x="39" y="50"/>
                  </a:cxn>
                  <a:cxn ang="0">
                    <a:pos x="38" y="50"/>
                  </a:cxn>
                  <a:cxn ang="0">
                    <a:pos x="24" y="58"/>
                  </a:cxn>
                  <a:cxn ang="0">
                    <a:pos x="24" y="59"/>
                  </a:cxn>
                  <a:cxn ang="0">
                    <a:pos x="23" y="58"/>
                  </a:cxn>
                  <a:cxn ang="0">
                    <a:pos x="21" y="56"/>
                  </a:cxn>
                  <a:cxn ang="0">
                    <a:pos x="21" y="55"/>
                  </a:cxn>
                  <a:cxn ang="0">
                    <a:pos x="24" y="45"/>
                  </a:cxn>
                  <a:cxn ang="0">
                    <a:pos x="14" y="35"/>
                  </a:cxn>
                  <a:cxn ang="0">
                    <a:pos x="4" y="38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35"/>
                  </a:cxn>
                  <a:cxn ang="0">
                    <a:pos x="0" y="34"/>
                  </a:cxn>
                  <a:cxn ang="0">
                    <a:pos x="8" y="20"/>
                  </a:cxn>
                  <a:cxn ang="0">
                    <a:pos x="9" y="20"/>
                  </a:cxn>
                  <a:cxn ang="0">
                    <a:pos x="23" y="19"/>
                  </a:cxn>
                  <a:cxn ang="0">
                    <a:pos x="29" y="12"/>
                  </a:cxn>
                  <a:cxn ang="0">
                    <a:pos x="57" y="0"/>
                  </a:cxn>
                  <a:cxn ang="0">
                    <a:pos x="58" y="1"/>
                  </a:cxn>
                  <a:cxn ang="0">
                    <a:pos x="46" y="30"/>
                  </a:cxn>
                  <a:cxn ang="0">
                    <a:pos x="47" y="8"/>
                  </a:cxn>
                  <a:cxn ang="0">
                    <a:pos x="43" y="12"/>
                  </a:cxn>
                  <a:cxn ang="0">
                    <a:pos x="47" y="15"/>
                  </a:cxn>
                  <a:cxn ang="0">
                    <a:pos x="50" y="12"/>
                  </a:cxn>
                  <a:cxn ang="0">
                    <a:pos x="47" y="8"/>
                  </a:cxn>
                </a:cxnLst>
                <a:rect l="0" t="0" r="r" b="b"/>
                <a:pathLst>
                  <a:path w="58" h="59">
                    <a:moveTo>
                      <a:pt x="46" y="30"/>
                    </a:moveTo>
                    <a:cubicBezTo>
                      <a:pt x="44" y="32"/>
                      <a:pt x="42" y="34"/>
                      <a:pt x="39" y="36"/>
                    </a:cubicBezTo>
                    <a:cubicBezTo>
                      <a:pt x="39" y="50"/>
                      <a:pt x="39" y="50"/>
                      <a:pt x="39" y="50"/>
                    </a:cubicBezTo>
                    <a:cubicBezTo>
                      <a:pt x="39" y="50"/>
                      <a:pt x="39" y="50"/>
                      <a:pt x="38" y="50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9"/>
                      <a:pt x="23" y="58"/>
                      <a:pt x="23" y="58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0" y="55"/>
                      <a:pt x="21" y="5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5" y="17"/>
                      <a:pt x="27" y="14"/>
                      <a:pt x="29" y="12"/>
                    </a:cubicBezTo>
                    <a:cubicBezTo>
                      <a:pt x="38" y="3"/>
                      <a:pt x="45" y="0"/>
                      <a:pt x="57" y="0"/>
                    </a:cubicBezTo>
                    <a:cubicBezTo>
                      <a:pt x="58" y="0"/>
                      <a:pt x="58" y="1"/>
                      <a:pt x="58" y="1"/>
                    </a:cubicBezTo>
                    <a:cubicBezTo>
                      <a:pt x="58" y="13"/>
                      <a:pt x="55" y="21"/>
                      <a:pt x="46" y="30"/>
                    </a:cubicBezTo>
                    <a:close/>
                    <a:moveTo>
                      <a:pt x="47" y="8"/>
                    </a:moveTo>
                    <a:cubicBezTo>
                      <a:pt x="45" y="8"/>
                      <a:pt x="43" y="10"/>
                      <a:pt x="43" y="12"/>
                    </a:cubicBezTo>
                    <a:cubicBezTo>
                      <a:pt x="43" y="14"/>
                      <a:pt x="45" y="15"/>
                      <a:pt x="47" y="15"/>
                    </a:cubicBezTo>
                    <a:cubicBezTo>
                      <a:pt x="49" y="15"/>
                      <a:pt x="50" y="14"/>
                      <a:pt x="50" y="12"/>
                    </a:cubicBezTo>
                    <a:cubicBezTo>
                      <a:pt x="50" y="10"/>
                      <a:pt x="49" y="8"/>
                      <a:pt x="47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群組 20"/>
            <p:cNvGrpSpPr>
              <a:grpSpLocks noChangeAspect="1"/>
            </p:cNvGrpSpPr>
            <p:nvPr/>
          </p:nvGrpSpPr>
          <p:grpSpPr>
            <a:xfrm>
              <a:off x="6003301" y="2281560"/>
              <a:ext cx="900000" cy="900000"/>
              <a:chOff x="6737989" y="1757919"/>
              <a:chExt cx="1124065" cy="1125007"/>
            </a:xfrm>
          </p:grpSpPr>
          <p:grpSp>
            <p:nvGrpSpPr>
              <p:cNvPr id="5" name="Group 133"/>
              <p:cNvGrpSpPr>
                <a:grpSpLocks noChangeAspect="1"/>
              </p:cNvGrpSpPr>
              <p:nvPr/>
            </p:nvGrpSpPr>
            <p:grpSpPr>
              <a:xfrm>
                <a:off x="6737989" y="1757919"/>
                <a:ext cx="1124065" cy="1125007"/>
                <a:chOff x="5220902" y="1406453"/>
                <a:chExt cx="648499" cy="649042"/>
              </a:xfrm>
            </p:grpSpPr>
            <p:sp>
              <p:nvSpPr>
                <p:cNvPr id="127" name="Oval 126"/>
                <p:cNvSpPr>
                  <a:spLocks noChangeAspect="1"/>
                </p:cNvSpPr>
                <p:nvPr/>
              </p:nvSpPr>
              <p:spPr>
                <a:xfrm>
                  <a:off x="5220902" y="1406453"/>
                  <a:ext cx="648499" cy="649042"/>
                </a:xfrm>
                <a:prstGeom prst="ellips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2" name="Oval 71"/>
                <p:cNvSpPr>
                  <a:spLocks noChangeAspect="1"/>
                </p:cNvSpPr>
                <p:nvPr/>
              </p:nvSpPr>
              <p:spPr>
                <a:xfrm>
                  <a:off x="5295729" y="1481343"/>
                  <a:ext cx="498845" cy="499263"/>
                </a:xfrm>
                <a:prstGeom prst="ellipse">
                  <a:avLst/>
                </a:prstGeom>
                <a:solidFill>
                  <a:schemeClr val="accent4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7" name="Freeform 53"/>
              <p:cNvSpPr>
                <a:spLocks/>
              </p:cNvSpPr>
              <p:nvPr/>
            </p:nvSpPr>
            <p:spPr bwMode="auto">
              <a:xfrm>
                <a:off x="7066262" y="2123241"/>
                <a:ext cx="467519" cy="346663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4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5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群組 21"/>
            <p:cNvGrpSpPr>
              <a:grpSpLocks noChangeAspect="1"/>
            </p:cNvGrpSpPr>
            <p:nvPr/>
          </p:nvGrpSpPr>
          <p:grpSpPr>
            <a:xfrm>
              <a:off x="5585412" y="1333885"/>
              <a:ext cx="900000" cy="900000"/>
              <a:chOff x="7401760" y="3166642"/>
              <a:chExt cx="1124065" cy="1125007"/>
            </a:xfrm>
          </p:grpSpPr>
          <p:grpSp>
            <p:nvGrpSpPr>
              <p:cNvPr id="7" name="Group 132"/>
              <p:cNvGrpSpPr>
                <a:grpSpLocks noChangeAspect="1"/>
              </p:cNvGrpSpPr>
              <p:nvPr/>
            </p:nvGrpSpPr>
            <p:grpSpPr>
              <a:xfrm>
                <a:off x="7401760" y="3166642"/>
                <a:ext cx="1124065" cy="1125007"/>
                <a:chOff x="5716010" y="2517212"/>
                <a:chExt cx="648499" cy="649042"/>
              </a:xfrm>
            </p:grpSpPr>
            <p:sp>
              <p:nvSpPr>
                <p:cNvPr id="128" name="Oval 127"/>
                <p:cNvSpPr>
                  <a:spLocks noChangeAspect="1"/>
                </p:cNvSpPr>
                <p:nvPr/>
              </p:nvSpPr>
              <p:spPr>
                <a:xfrm>
                  <a:off x="5716010" y="2517212"/>
                  <a:ext cx="648499" cy="649042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121" name="Oval 120"/>
                <p:cNvSpPr>
                  <a:spLocks noChangeAspect="1"/>
                </p:cNvSpPr>
                <p:nvPr/>
              </p:nvSpPr>
              <p:spPr>
                <a:xfrm>
                  <a:off x="5790837" y="2592102"/>
                  <a:ext cx="498845" cy="499263"/>
                </a:xfrm>
                <a:prstGeom prst="ellipse">
                  <a:avLst/>
                </a:prstGeom>
                <a:solidFill>
                  <a:schemeClr val="accent5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b="1" dirty="0">
                    <a:latin typeface="+mj-lt"/>
                  </a:endParaRPr>
                </a:p>
              </p:txBody>
            </p:sp>
          </p:grpSp>
          <p:sp>
            <p:nvSpPr>
              <p:cNvPr id="48" name="Freeform 57"/>
              <p:cNvSpPr>
                <a:spLocks noEditPoints="1"/>
              </p:cNvSpPr>
              <p:nvPr/>
            </p:nvSpPr>
            <p:spPr bwMode="auto">
              <a:xfrm>
                <a:off x="7769689" y="3557068"/>
                <a:ext cx="388203" cy="34415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7" y="57"/>
                  </a:cxn>
                  <a:cxn ang="0">
                    <a:pos x="6" y="58"/>
                  </a:cxn>
                  <a:cxn ang="0">
                    <a:pos x="4" y="58"/>
                  </a:cxn>
                  <a:cxn ang="0">
                    <a:pos x="2" y="5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0" y="4"/>
                  </a:cxn>
                  <a:cxn ang="0">
                    <a:pos x="7" y="9"/>
                  </a:cxn>
                  <a:cxn ang="0">
                    <a:pos x="65" y="36"/>
                  </a:cxn>
                  <a:cxn ang="0">
                    <a:pos x="63" y="38"/>
                  </a:cxn>
                  <a:cxn ang="0">
                    <a:pos x="49" y="43"/>
                  </a:cxn>
                  <a:cxn ang="0">
                    <a:pos x="31" y="37"/>
                  </a:cxn>
                  <a:cxn ang="0">
                    <a:pos x="13" y="43"/>
                  </a:cxn>
                  <a:cxn ang="0">
                    <a:pos x="12" y="43"/>
                  </a:cxn>
                  <a:cxn ang="0">
                    <a:pos x="10" y="41"/>
                  </a:cxn>
                  <a:cxn ang="0">
                    <a:pos x="10" y="13"/>
                  </a:cxn>
                  <a:cxn ang="0">
                    <a:pos x="11" y="11"/>
                  </a:cxn>
                  <a:cxn ang="0">
                    <a:pos x="14" y="9"/>
                  </a:cxn>
                  <a:cxn ang="0">
                    <a:pos x="30" y="4"/>
                  </a:cxn>
                  <a:cxn ang="0">
                    <a:pos x="46" y="9"/>
                  </a:cxn>
                  <a:cxn ang="0">
                    <a:pos x="49" y="10"/>
                  </a:cxn>
                  <a:cxn ang="0">
                    <a:pos x="63" y="4"/>
                  </a:cxn>
                  <a:cxn ang="0">
                    <a:pos x="65" y="7"/>
                  </a:cxn>
                  <a:cxn ang="0">
                    <a:pos x="65" y="36"/>
                  </a:cxn>
                </a:cxnLst>
                <a:rect l="0" t="0" r="r" b="b"/>
                <a:pathLst>
                  <a:path w="65" h="58">
                    <a:moveTo>
                      <a:pt x="7" y="9"/>
                    </a:moveTo>
                    <a:cubicBezTo>
                      <a:pt x="7" y="57"/>
                      <a:pt x="7" y="57"/>
                      <a:pt x="7" y="57"/>
                    </a:cubicBezTo>
                    <a:cubicBezTo>
                      <a:pt x="7" y="57"/>
                      <a:pt x="7" y="58"/>
                      <a:pt x="6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3" y="58"/>
                      <a:pt x="2" y="57"/>
                      <a:pt x="2" y="5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7" y="0"/>
                      <a:pt x="10" y="2"/>
                      <a:pt x="10" y="4"/>
                    </a:cubicBezTo>
                    <a:cubicBezTo>
                      <a:pt x="10" y="6"/>
                      <a:pt x="9" y="8"/>
                      <a:pt x="7" y="9"/>
                    </a:cubicBezTo>
                    <a:close/>
                    <a:moveTo>
                      <a:pt x="65" y="36"/>
                    </a:moveTo>
                    <a:cubicBezTo>
                      <a:pt x="65" y="37"/>
                      <a:pt x="65" y="38"/>
                      <a:pt x="63" y="38"/>
                    </a:cubicBezTo>
                    <a:cubicBezTo>
                      <a:pt x="59" y="41"/>
                      <a:pt x="54" y="43"/>
                      <a:pt x="49" y="43"/>
                    </a:cubicBezTo>
                    <a:cubicBezTo>
                      <a:pt x="43" y="43"/>
                      <a:pt x="39" y="37"/>
                      <a:pt x="31" y="37"/>
                    </a:cubicBezTo>
                    <a:cubicBezTo>
                      <a:pt x="25" y="37"/>
                      <a:pt x="19" y="40"/>
                      <a:pt x="13" y="43"/>
                    </a:cubicBezTo>
                    <a:cubicBezTo>
                      <a:pt x="13" y="43"/>
                      <a:pt x="12" y="43"/>
                      <a:pt x="12" y="43"/>
                    </a:cubicBezTo>
                    <a:cubicBezTo>
                      <a:pt x="11" y="43"/>
                      <a:pt x="10" y="42"/>
                      <a:pt x="10" y="41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1"/>
                      <a:pt x="11" y="11"/>
                    </a:cubicBezTo>
                    <a:cubicBezTo>
                      <a:pt x="12" y="10"/>
                      <a:pt x="13" y="9"/>
                      <a:pt x="14" y="9"/>
                    </a:cubicBezTo>
                    <a:cubicBezTo>
                      <a:pt x="19" y="7"/>
                      <a:pt x="24" y="4"/>
                      <a:pt x="30" y="4"/>
                    </a:cubicBezTo>
                    <a:cubicBezTo>
                      <a:pt x="36" y="4"/>
                      <a:pt x="40" y="6"/>
                      <a:pt x="46" y="9"/>
                    </a:cubicBezTo>
                    <a:cubicBezTo>
                      <a:pt x="47" y="9"/>
                      <a:pt x="48" y="10"/>
                      <a:pt x="49" y="10"/>
                    </a:cubicBezTo>
                    <a:cubicBezTo>
                      <a:pt x="55" y="10"/>
                      <a:pt x="61" y="4"/>
                      <a:pt x="63" y="4"/>
                    </a:cubicBezTo>
                    <a:cubicBezTo>
                      <a:pt x="64" y="4"/>
                      <a:pt x="65" y="6"/>
                      <a:pt x="65" y="7"/>
                    </a:cubicBezTo>
                    <a:lnTo>
                      <a:pt x="65" y="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17" name="群組 16"/>
            <p:cNvGrpSpPr>
              <a:grpSpLocks noChangeAspect="1"/>
            </p:cNvGrpSpPr>
            <p:nvPr/>
          </p:nvGrpSpPr>
          <p:grpSpPr>
            <a:xfrm>
              <a:off x="3390467" y="1452562"/>
              <a:ext cx="900000" cy="900000"/>
              <a:chOff x="3638102" y="3166642"/>
              <a:chExt cx="1124065" cy="1125007"/>
            </a:xfrm>
          </p:grpSpPr>
          <p:grpSp>
            <p:nvGrpSpPr>
              <p:cNvPr id="3" name="Group 129"/>
              <p:cNvGrpSpPr>
                <a:grpSpLocks noChangeAspect="1"/>
              </p:cNvGrpSpPr>
              <p:nvPr/>
            </p:nvGrpSpPr>
            <p:grpSpPr>
              <a:xfrm>
                <a:off x="3638102" y="3166642"/>
                <a:ext cx="1124065" cy="1125007"/>
                <a:chOff x="2779491" y="2517212"/>
                <a:chExt cx="648499" cy="649042"/>
              </a:xfrm>
            </p:grpSpPr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2779491" y="2517212"/>
                  <a:ext cx="648499" cy="64904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62" name="Oval 61"/>
                <p:cNvSpPr>
                  <a:spLocks noChangeAspect="1"/>
                </p:cNvSpPr>
                <p:nvPr/>
              </p:nvSpPr>
              <p:spPr>
                <a:xfrm>
                  <a:off x="2854318" y="2592102"/>
                  <a:ext cx="498845" cy="499263"/>
                </a:xfrm>
                <a:prstGeom prst="ellipse">
                  <a:avLst/>
                </a:prstGeom>
                <a:solidFill>
                  <a:schemeClr val="accent2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67" b="1" dirty="0">
                    <a:latin typeface="+mj-lt"/>
                  </a:endParaRPr>
                </a:p>
              </p:txBody>
            </p:sp>
          </p:grpSp>
          <p:sp>
            <p:nvSpPr>
              <p:cNvPr id="49" name="Freeform 65"/>
              <p:cNvSpPr>
                <a:spLocks noEditPoints="1"/>
              </p:cNvSpPr>
              <p:nvPr/>
            </p:nvSpPr>
            <p:spPr bwMode="auto">
              <a:xfrm>
                <a:off x="3956426" y="3507067"/>
                <a:ext cx="487417" cy="444155"/>
              </a:xfrm>
              <a:custGeom>
                <a:avLst/>
                <a:gdLst/>
                <a:ahLst/>
                <a:cxnLst>
                  <a:cxn ang="0">
                    <a:pos x="45" y="41"/>
                  </a:cxn>
                  <a:cxn ang="0">
                    <a:pos x="47" y="50"/>
                  </a:cxn>
                  <a:cxn ang="0">
                    <a:pos x="40" y="56"/>
                  </a:cxn>
                  <a:cxn ang="0">
                    <a:pos x="31" y="60"/>
                  </a:cxn>
                  <a:cxn ang="0">
                    <a:pos x="21" y="60"/>
                  </a:cxn>
                  <a:cxn ang="0">
                    <a:pos x="13" y="56"/>
                  </a:cxn>
                  <a:cxn ang="0">
                    <a:pos x="5" y="50"/>
                  </a:cxn>
                  <a:cxn ang="0">
                    <a:pos x="8" y="41"/>
                  </a:cxn>
                  <a:cxn ang="0">
                    <a:pos x="0" y="32"/>
                  </a:cxn>
                  <a:cxn ang="0">
                    <a:pos x="9" y="26"/>
                  </a:cxn>
                  <a:cxn ang="0">
                    <a:pos x="5" y="20"/>
                  </a:cxn>
                  <a:cxn ang="0">
                    <a:pos x="17" y="18"/>
                  </a:cxn>
                  <a:cxn ang="0">
                    <a:pos x="22" y="10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47" y="22"/>
                  </a:cxn>
                  <a:cxn ang="0">
                    <a:pos x="51" y="30"/>
                  </a:cxn>
                  <a:cxn ang="0">
                    <a:pos x="26" y="25"/>
                  </a:cxn>
                  <a:cxn ang="0">
                    <a:pos x="36" y="35"/>
                  </a:cxn>
                  <a:cxn ang="0">
                    <a:pos x="72" y="19"/>
                  </a:cxn>
                  <a:cxn ang="0">
                    <a:pos x="72" y="27"/>
                  </a:cxn>
                  <a:cxn ang="0">
                    <a:pos x="62" y="25"/>
                  </a:cxn>
                  <a:cxn ang="0">
                    <a:pos x="52" y="27"/>
                  </a:cxn>
                  <a:cxn ang="0">
                    <a:pos x="53" y="19"/>
                  </a:cxn>
                  <a:cxn ang="0">
                    <a:pos x="53" y="11"/>
                  </a:cxn>
                  <a:cxn ang="0">
                    <a:pos x="52" y="3"/>
                  </a:cxn>
                  <a:cxn ang="0">
                    <a:pos x="62" y="4"/>
                  </a:cxn>
                  <a:cxn ang="0">
                    <a:pos x="67" y="0"/>
                  </a:cxn>
                  <a:cxn ang="0">
                    <a:pos x="70" y="9"/>
                  </a:cxn>
                  <a:cxn ang="0">
                    <a:pos x="78" y="18"/>
                  </a:cxn>
                  <a:cxn ang="0">
                    <a:pos x="70" y="62"/>
                  </a:cxn>
                  <a:cxn ang="0">
                    <a:pos x="67" y="71"/>
                  </a:cxn>
                  <a:cxn ang="0">
                    <a:pos x="61" y="66"/>
                  </a:cxn>
                  <a:cxn ang="0">
                    <a:pos x="52" y="68"/>
                  </a:cxn>
                  <a:cxn ang="0">
                    <a:pos x="47" y="59"/>
                  </a:cxn>
                  <a:cxn ang="0">
                    <a:pos x="54" y="50"/>
                  </a:cxn>
                  <a:cxn ang="0">
                    <a:pos x="57" y="41"/>
                  </a:cxn>
                  <a:cxn ang="0">
                    <a:pos x="63" y="46"/>
                  </a:cxn>
                  <a:cxn ang="0">
                    <a:pos x="72" y="44"/>
                  </a:cxn>
                  <a:cxn ang="0">
                    <a:pos x="72" y="52"/>
                  </a:cxn>
                  <a:cxn ang="0">
                    <a:pos x="62" y="10"/>
                  </a:cxn>
                  <a:cxn ang="0">
                    <a:pos x="67" y="15"/>
                  </a:cxn>
                  <a:cxn ang="0">
                    <a:pos x="57" y="56"/>
                  </a:cxn>
                  <a:cxn ang="0">
                    <a:pos x="62" y="51"/>
                  </a:cxn>
                </a:cxnLst>
                <a:rect l="0" t="0" r="r" b="b"/>
                <a:pathLst>
                  <a:path w="78" h="71">
                    <a:moveTo>
                      <a:pt x="52" y="39"/>
                    </a:moveTo>
                    <a:cubicBezTo>
                      <a:pt x="52" y="40"/>
                      <a:pt x="51" y="40"/>
                      <a:pt x="51" y="40"/>
                    </a:cubicBezTo>
                    <a:cubicBezTo>
                      <a:pt x="45" y="41"/>
                      <a:pt x="45" y="41"/>
                      <a:pt x="45" y="41"/>
                    </a:cubicBezTo>
                    <a:cubicBezTo>
                      <a:pt x="44" y="42"/>
                      <a:pt x="44" y="43"/>
                      <a:pt x="43" y="44"/>
                    </a:cubicBezTo>
                    <a:cubicBezTo>
                      <a:pt x="45" y="46"/>
                      <a:pt x="46" y="47"/>
                      <a:pt x="47" y="49"/>
                    </a:cubicBezTo>
                    <a:cubicBezTo>
                      <a:pt x="47" y="49"/>
                      <a:pt x="47" y="49"/>
                      <a:pt x="47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46" y="52"/>
                      <a:pt x="42" y="56"/>
                      <a:pt x="41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4" y="53"/>
                      <a:pt x="33" y="53"/>
                      <a:pt x="32" y="54"/>
                    </a:cubicBezTo>
                    <a:cubicBezTo>
                      <a:pt x="32" y="56"/>
                      <a:pt x="32" y="58"/>
                      <a:pt x="31" y="60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2" y="61"/>
                      <a:pt x="21" y="61"/>
                      <a:pt x="21" y="6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19" y="54"/>
                      <a:pt x="18" y="53"/>
                      <a:pt x="17" y="53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11" y="56"/>
                      <a:pt x="11" y="56"/>
                      <a:pt x="11" y="56"/>
                    </a:cubicBezTo>
                    <a:cubicBezTo>
                      <a:pt x="10" y="55"/>
                      <a:pt x="5" y="51"/>
                      <a:pt x="5" y="50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7" y="47"/>
                      <a:pt x="8" y="46"/>
                      <a:pt x="9" y="44"/>
                    </a:cubicBezTo>
                    <a:cubicBezTo>
                      <a:pt x="8" y="43"/>
                      <a:pt x="8" y="42"/>
                      <a:pt x="8" y="41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1"/>
                      <a:pt x="1" y="30"/>
                      <a:pt x="1" y="30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8"/>
                      <a:pt x="8" y="27"/>
                      <a:pt x="9" y="26"/>
                    </a:cubicBezTo>
                    <a:cubicBezTo>
                      <a:pt x="8" y="25"/>
                      <a:pt x="7" y="23"/>
                      <a:pt x="5" y="22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0"/>
                      <a:pt x="5" y="20"/>
                    </a:cubicBezTo>
                    <a:cubicBezTo>
                      <a:pt x="6" y="19"/>
                      <a:pt x="11" y="14"/>
                      <a:pt x="12" y="14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8" y="18"/>
                      <a:pt x="19" y="17"/>
                      <a:pt x="20" y="17"/>
                    </a:cubicBezTo>
                    <a:cubicBezTo>
                      <a:pt x="21" y="15"/>
                      <a:pt x="21" y="13"/>
                      <a:pt x="21" y="11"/>
                    </a:cubicBezTo>
                    <a:cubicBezTo>
                      <a:pt x="21" y="10"/>
                      <a:pt x="22" y="10"/>
                      <a:pt x="22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10"/>
                      <a:pt x="31" y="10"/>
                      <a:pt x="31" y="11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3" y="17"/>
                      <a:pt x="34" y="18"/>
                      <a:pt x="35" y="18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5"/>
                      <a:pt x="47" y="20"/>
                      <a:pt x="47" y="21"/>
                    </a:cubicBezTo>
                    <a:cubicBezTo>
                      <a:pt x="47" y="21"/>
                      <a:pt x="47" y="21"/>
                      <a:pt x="47" y="22"/>
                    </a:cubicBezTo>
                    <a:cubicBezTo>
                      <a:pt x="46" y="23"/>
                      <a:pt x="45" y="25"/>
                      <a:pt x="43" y="26"/>
                    </a:cubicBezTo>
                    <a:cubicBezTo>
                      <a:pt x="44" y="27"/>
                      <a:pt x="44" y="28"/>
                      <a:pt x="45" y="30"/>
                    </a:cubicBezTo>
                    <a:cubicBezTo>
                      <a:pt x="51" y="30"/>
                      <a:pt x="51" y="30"/>
                      <a:pt x="51" y="30"/>
                    </a:cubicBezTo>
                    <a:cubicBezTo>
                      <a:pt x="51" y="31"/>
                      <a:pt x="52" y="31"/>
                      <a:pt x="52" y="32"/>
                    </a:cubicBezTo>
                    <a:lnTo>
                      <a:pt x="52" y="39"/>
                    </a:lnTo>
                    <a:close/>
                    <a:moveTo>
                      <a:pt x="26" y="25"/>
                    </a:moveTo>
                    <a:cubicBezTo>
                      <a:pt x="21" y="25"/>
                      <a:pt x="16" y="30"/>
                      <a:pt x="16" y="35"/>
                    </a:cubicBezTo>
                    <a:cubicBezTo>
                      <a:pt x="16" y="41"/>
                      <a:pt x="21" y="46"/>
                      <a:pt x="26" y="46"/>
                    </a:cubicBezTo>
                    <a:cubicBezTo>
                      <a:pt x="32" y="46"/>
                      <a:pt x="36" y="41"/>
                      <a:pt x="36" y="35"/>
                    </a:cubicBezTo>
                    <a:cubicBezTo>
                      <a:pt x="36" y="30"/>
                      <a:pt x="32" y="25"/>
                      <a:pt x="26" y="25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2" y="19"/>
                      <a:pt x="72" y="19"/>
                    </a:cubicBezTo>
                    <a:cubicBezTo>
                      <a:pt x="71" y="20"/>
                      <a:pt x="71" y="20"/>
                      <a:pt x="70" y="21"/>
                    </a:cubicBezTo>
                    <a:cubicBezTo>
                      <a:pt x="71" y="22"/>
                      <a:pt x="72" y="26"/>
                      <a:pt x="72" y="26"/>
                    </a:cubicBezTo>
                    <a:cubicBezTo>
                      <a:pt x="72" y="27"/>
                      <a:pt x="72" y="27"/>
                      <a:pt x="72" y="27"/>
                    </a:cubicBezTo>
                    <a:cubicBezTo>
                      <a:pt x="72" y="27"/>
                      <a:pt x="68" y="30"/>
                      <a:pt x="67" y="30"/>
                    </a:cubicBezTo>
                    <a:cubicBezTo>
                      <a:pt x="67" y="30"/>
                      <a:pt x="64" y="26"/>
                      <a:pt x="63" y="25"/>
                    </a:cubicBezTo>
                    <a:cubicBezTo>
                      <a:pt x="63" y="25"/>
                      <a:pt x="63" y="25"/>
                      <a:pt x="62" y="25"/>
                    </a:cubicBezTo>
                    <a:cubicBezTo>
                      <a:pt x="62" y="25"/>
                      <a:pt x="61" y="25"/>
                      <a:pt x="61" y="25"/>
                    </a:cubicBezTo>
                    <a:cubicBezTo>
                      <a:pt x="61" y="26"/>
                      <a:pt x="58" y="30"/>
                      <a:pt x="57" y="30"/>
                    </a:cubicBezTo>
                    <a:cubicBezTo>
                      <a:pt x="57" y="30"/>
                      <a:pt x="53" y="27"/>
                      <a:pt x="52" y="27"/>
                    </a:cubicBezTo>
                    <a:cubicBezTo>
                      <a:pt x="52" y="27"/>
                      <a:pt x="52" y="27"/>
                      <a:pt x="52" y="26"/>
                    </a:cubicBezTo>
                    <a:cubicBezTo>
                      <a:pt x="52" y="26"/>
                      <a:pt x="54" y="22"/>
                      <a:pt x="54" y="21"/>
                    </a:cubicBezTo>
                    <a:cubicBezTo>
                      <a:pt x="53" y="20"/>
                      <a:pt x="53" y="20"/>
                      <a:pt x="53" y="19"/>
                    </a:cubicBezTo>
                    <a:cubicBezTo>
                      <a:pt x="52" y="19"/>
                      <a:pt x="47" y="18"/>
                      <a:pt x="47" y="1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1"/>
                      <a:pt x="52" y="11"/>
                      <a:pt x="53" y="11"/>
                    </a:cubicBezTo>
                    <a:cubicBezTo>
                      <a:pt x="53" y="10"/>
                      <a:pt x="53" y="9"/>
                      <a:pt x="54" y="9"/>
                    </a:cubicBezTo>
                    <a:cubicBezTo>
                      <a:pt x="54" y="8"/>
                      <a:pt x="52" y="4"/>
                      <a:pt x="52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7" y="0"/>
                      <a:pt x="57" y="0"/>
                    </a:cubicBezTo>
                    <a:cubicBezTo>
                      <a:pt x="58" y="0"/>
                      <a:pt x="61" y="4"/>
                      <a:pt x="61" y="5"/>
                    </a:cubicBezTo>
                    <a:cubicBezTo>
                      <a:pt x="61" y="4"/>
                      <a:pt x="62" y="4"/>
                      <a:pt x="62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4" y="3"/>
                      <a:pt x="66" y="1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8" y="0"/>
                      <a:pt x="72" y="2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1" y="8"/>
                      <a:pt x="70" y="9"/>
                    </a:cubicBezTo>
                    <a:cubicBezTo>
                      <a:pt x="71" y="9"/>
                      <a:pt x="71" y="10"/>
                      <a:pt x="72" y="11"/>
                    </a:cubicBezTo>
                    <a:cubicBezTo>
                      <a:pt x="72" y="11"/>
                      <a:pt x="78" y="11"/>
                      <a:pt x="78" y="12"/>
                    </a:cubicBezTo>
                    <a:lnTo>
                      <a:pt x="78" y="18"/>
                    </a:lnTo>
                    <a:close/>
                    <a:moveTo>
                      <a:pt x="78" y="59"/>
                    </a:moveTo>
                    <a:cubicBezTo>
                      <a:pt x="78" y="59"/>
                      <a:pt x="72" y="60"/>
                      <a:pt x="72" y="60"/>
                    </a:cubicBezTo>
                    <a:cubicBezTo>
                      <a:pt x="71" y="61"/>
                      <a:pt x="71" y="61"/>
                      <a:pt x="70" y="62"/>
                    </a:cubicBezTo>
                    <a:cubicBezTo>
                      <a:pt x="71" y="63"/>
                      <a:pt x="72" y="67"/>
                      <a:pt x="72" y="68"/>
                    </a:cubicBezTo>
                    <a:cubicBezTo>
                      <a:pt x="72" y="68"/>
                      <a:pt x="72" y="68"/>
                      <a:pt x="72" y="68"/>
                    </a:cubicBezTo>
                    <a:cubicBezTo>
                      <a:pt x="72" y="68"/>
                      <a:pt x="68" y="71"/>
                      <a:pt x="67" y="71"/>
                    </a:cubicBezTo>
                    <a:cubicBezTo>
                      <a:pt x="67" y="71"/>
                      <a:pt x="64" y="67"/>
                      <a:pt x="63" y="66"/>
                    </a:cubicBezTo>
                    <a:cubicBezTo>
                      <a:pt x="63" y="66"/>
                      <a:pt x="63" y="66"/>
                      <a:pt x="62" y="66"/>
                    </a:cubicBezTo>
                    <a:cubicBezTo>
                      <a:pt x="62" y="66"/>
                      <a:pt x="61" y="66"/>
                      <a:pt x="61" y="66"/>
                    </a:cubicBezTo>
                    <a:cubicBezTo>
                      <a:pt x="61" y="67"/>
                      <a:pt x="58" y="71"/>
                      <a:pt x="57" y="71"/>
                    </a:cubicBezTo>
                    <a:cubicBezTo>
                      <a:pt x="57" y="71"/>
                      <a:pt x="53" y="68"/>
                      <a:pt x="52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7"/>
                      <a:pt x="54" y="63"/>
                      <a:pt x="54" y="62"/>
                    </a:cubicBezTo>
                    <a:cubicBezTo>
                      <a:pt x="53" y="61"/>
                      <a:pt x="53" y="61"/>
                      <a:pt x="53" y="60"/>
                    </a:cubicBezTo>
                    <a:cubicBezTo>
                      <a:pt x="52" y="60"/>
                      <a:pt x="47" y="59"/>
                      <a:pt x="47" y="59"/>
                    </a:cubicBezTo>
                    <a:cubicBezTo>
                      <a:pt x="47" y="53"/>
                      <a:pt x="47" y="53"/>
                      <a:pt x="47" y="53"/>
                    </a:cubicBezTo>
                    <a:cubicBezTo>
                      <a:pt x="47" y="52"/>
                      <a:pt x="52" y="52"/>
                      <a:pt x="53" y="52"/>
                    </a:cubicBezTo>
                    <a:cubicBezTo>
                      <a:pt x="53" y="51"/>
                      <a:pt x="53" y="50"/>
                      <a:pt x="54" y="50"/>
                    </a:cubicBezTo>
                    <a:cubicBezTo>
                      <a:pt x="54" y="49"/>
                      <a:pt x="52" y="45"/>
                      <a:pt x="52" y="44"/>
                    </a:cubicBezTo>
                    <a:cubicBezTo>
                      <a:pt x="52" y="44"/>
                      <a:pt x="52" y="44"/>
                      <a:pt x="52" y="44"/>
                    </a:cubicBezTo>
                    <a:cubicBezTo>
                      <a:pt x="53" y="44"/>
                      <a:pt x="57" y="41"/>
                      <a:pt x="57" y="41"/>
                    </a:cubicBezTo>
                    <a:cubicBezTo>
                      <a:pt x="58" y="41"/>
                      <a:pt x="61" y="45"/>
                      <a:pt x="61" y="46"/>
                    </a:cubicBezTo>
                    <a:cubicBezTo>
                      <a:pt x="61" y="46"/>
                      <a:pt x="62" y="46"/>
                      <a:pt x="62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4"/>
                      <a:pt x="66" y="43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8" y="41"/>
                      <a:pt x="72" y="44"/>
                      <a:pt x="72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2" y="45"/>
                      <a:pt x="71" y="49"/>
                      <a:pt x="70" y="50"/>
                    </a:cubicBezTo>
                    <a:cubicBezTo>
                      <a:pt x="71" y="50"/>
                      <a:pt x="71" y="51"/>
                      <a:pt x="72" y="52"/>
                    </a:cubicBezTo>
                    <a:cubicBezTo>
                      <a:pt x="72" y="52"/>
                      <a:pt x="78" y="52"/>
                      <a:pt x="78" y="53"/>
                    </a:cubicBezTo>
                    <a:lnTo>
                      <a:pt x="78" y="59"/>
                    </a:lnTo>
                    <a:close/>
                    <a:moveTo>
                      <a:pt x="62" y="10"/>
                    </a:moveTo>
                    <a:cubicBezTo>
                      <a:pt x="59" y="10"/>
                      <a:pt x="57" y="12"/>
                      <a:pt x="57" y="15"/>
                    </a:cubicBezTo>
                    <a:cubicBezTo>
                      <a:pt x="57" y="18"/>
                      <a:pt x="59" y="20"/>
                      <a:pt x="62" y="20"/>
                    </a:cubicBezTo>
                    <a:cubicBezTo>
                      <a:pt x="65" y="20"/>
                      <a:pt x="67" y="18"/>
                      <a:pt x="67" y="15"/>
                    </a:cubicBezTo>
                    <a:cubicBezTo>
                      <a:pt x="67" y="12"/>
                      <a:pt x="65" y="10"/>
                      <a:pt x="62" y="10"/>
                    </a:cubicBezTo>
                    <a:close/>
                    <a:moveTo>
                      <a:pt x="62" y="51"/>
                    </a:moveTo>
                    <a:cubicBezTo>
                      <a:pt x="59" y="51"/>
                      <a:pt x="57" y="53"/>
                      <a:pt x="57" y="56"/>
                    </a:cubicBezTo>
                    <a:cubicBezTo>
                      <a:pt x="57" y="59"/>
                      <a:pt x="59" y="61"/>
                      <a:pt x="62" y="61"/>
                    </a:cubicBezTo>
                    <a:cubicBezTo>
                      <a:pt x="65" y="61"/>
                      <a:pt x="67" y="59"/>
                      <a:pt x="67" y="56"/>
                    </a:cubicBezTo>
                    <a:cubicBezTo>
                      <a:pt x="67" y="53"/>
                      <a:pt x="65" y="51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8" name="群組 27"/>
            <p:cNvGrpSpPr>
              <a:grpSpLocks noChangeAspect="1"/>
            </p:cNvGrpSpPr>
            <p:nvPr/>
          </p:nvGrpSpPr>
          <p:grpSpPr>
            <a:xfrm>
              <a:off x="4021859" y="3304106"/>
              <a:ext cx="900000" cy="900000"/>
              <a:chOff x="4942639" y="4980812"/>
              <a:chExt cx="1124065" cy="1125007"/>
            </a:xfrm>
          </p:grpSpPr>
          <p:grpSp>
            <p:nvGrpSpPr>
              <p:cNvPr id="66" name="Group 134"/>
              <p:cNvGrpSpPr>
                <a:grpSpLocks noChangeAspect="1"/>
              </p:cNvGrpSpPr>
              <p:nvPr/>
            </p:nvGrpSpPr>
            <p:grpSpPr>
              <a:xfrm>
                <a:off x="4942639" y="4980812"/>
                <a:ext cx="1124065" cy="1125007"/>
                <a:chOff x="3287425" y="1417883"/>
                <a:chExt cx="648499" cy="649042"/>
              </a:xfrm>
            </p:grpSpPr>
            <p:sp>
              <p:nvSpPr>
                <p:cNvPr id="69" name="Oval 123"/>
                <p:cNvSpPr>
                  <a:spLocks noChangeAspect="1"/>
                </p:cNvSpPr>
                <p:nvPr/>
              </p:nvSpPr>
              <p:spPr>
                <a:xfrm>
                  <a:off x="3287425" y="1417883"/>
                  <a:ext cx="648499" cy="64904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70" name="Oval 30"/>
                <p:cNvSpPr>
                  <a:spLocks noChangeAspect="1"/>
                </p:cNvSpPr>
                <p:nvPr/>
              </p:nvSpPr>
              <p:spPr>
                <a:xfrm>
                  <a:off x="3362252" y="1492773"/>
                  <a:ext cx="498845" cy="499263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3" b="1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sp>
            <p:nvSpPr>
              <p:cNvPr id="27" name="六角星形 26"/>
              <p:cNvSpPr/>
              <p:nvPr/>
            </p:nvSpPr>
            <p:spPr>
              <a:xfrm>
                <a:off x="5297206" y="5299076"/>
                <a:ext cx="414930" cy="481823"/>
              </a:xfrm>
              <a:prstGeom prst="star6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3" name="Group 58"/>
            <p:cNvGrpSpPr/>
            <p:nvPr/>
          </p:nvGrpSpPr>
          <p:grpSpPr>
            <a:xfrm>
              <a:off x="7302543" y="2094019"/>
              <a:ext cx="4759363" cy="1692789"/>
              <a:chOff x="6423161" y="1375965"/>
              <a:chExt cx="3025304" cy="1269591"/>
            </a:xfrm>
          </p:grpSpPr>
          <p:sp>
            <p:nvSpPr>
              <p:cNvPr id="74" name="TextBox 186"/>
              <p:cNvSpPr txBox="1"/>
              <p:nvPr/>
            </p:nvSpPr>
            <p:spPr>
              <a:xfrm>
                <a:off x="6456994" y="1645283"/>
                <a:ext cx="2991471" cy="10002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2021-2023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年連續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年入榜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QS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亞洲最佳大學前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500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2019-2020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臺灣唯一連續入圍泰晤士亞洲高等教育獎「最佳教學與學習策略」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2022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年獲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QS STARS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世界大學星級評等四顆星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2021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2022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年「天下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USR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大學公民」公立一般中型大學排行榜第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5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名及第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4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  <a:endParaRPr lang="en-US" altLang="zh-TW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2020-2022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《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遠見雜誌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》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「臺灣最佳大學排行榜」文法商大學第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16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12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名；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2023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年「臺灣最佳大學排行榜」「人文社科大學」第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13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名。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107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年度上半年第二週期大學校院校務評鑑認可結果全數通過</a:t>
                </a:r>
              </a:p>
              <a:p>
                <a:pPr marL="171450" indent="-171450" defTabSz="1219170">
                  <a:lnSpc>
                    <a:spcPts val="1300"/>
                  </a:lnSpc>
                  <a:buFont typeface="Wingdings" panose="05000000000000000000" pitchFamily="2" charset="2"/>
                  <a:buChar char="n"/>
                  <a:defRPr/>
                </a:pP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2019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1111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人力銀行「企業最愛大學調查」獲公立一般大學第</a:t>
                </a:r>
                <a:r>
                  <a:rPr lang="en-US" altLang="zh-TW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</a:t>
                </a:r>
                <a:r>
                  <a:rPr lang="zh-TW" altLang="en-US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名</a:t>
                </a:r>
              </a:p>
            </p:txBody>
          </p:sp>
          <p:sp>
            <p:nvSpPr>
              <p:cNvPr id="75" name="Rectangle 187"/>
              <p:cNvSpPr/>
              <p:nvPr/>
            </p:nvSpPr>
            <p:spPr>
              <a:xfrm>
                <a:off x="6423161" y="1375965"/>
                <a:ext cx="1304261" cy="2308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4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教學卓越獲得肯定</a:t>
                </a:r>
                <a:endParaRPr lang="en-US" sz="2000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3561358" y="2290021"/>
              <a:ext cx="2824943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TW" altLang="en-US" b="1" cap="none" spc="0" dirty="0">
                  <a:ln w="0"/>
                  <a:solidFill>
                    <a:schemeClr val="accent5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教育藝文與數理科技</a:t>
              </a:r>
              <a:endParaRPr lang="en-US" altLang="zh-TW" b="1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b="1" cap="none" spc="0" dirty="0">
                  <a:ln w="0"/>
                  <a:solidFill>
                    <a:schemeClr val="accent5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整合創新之特色大學</a:t>
              </a:r>
            </a:p>
          </p:txBody>
        </p:sp>
      </p:grpSp>
      <p:sp>
        <p:nvSpPr>
          <p:cNvPr id="6" name="文字方塊 5">
            <a:extLst>
              <a:ext uri="{FF2B5EF4-FFF2-40B4-BE49-F238E27FC236}">
                <a16:creationId xmlns:a16="http://schemas.microsoft.com/office/drawing/2014/main" id="{357AD98A-7822-4BF0-820C-9B9C8029341F}"/>
              </a:ext>
            </a:extLst>
          </p:cNvPr>
          <p:cNvSpPr txBox="1"/>
          <p:nvPr/>
        </p:nvSpPr>
        <p:spPr>
          <a:xfrm>
            <a:off x="11606568" y="6596144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/>
              <a:t>2024.8</a:t>
            </a:r>
            <a:endParaRPr lang="zh-TW" altLang="en-US" sz="1200" dirty="0"/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4275FBA1-15B0-4A57-8263-FEF904363FFE}"/>
              </a:ext>
            </a:extLst>
          </p:cNvPr>
          <p:cNvSpPr/>
          <p:nvPr/>
        </p:nvSpPr>
        <p:spPr>
          <a:xfrm>
            <a:off x="11501610" y="6158429"/>
            <a:ext cx="690390" cy="699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54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68486A3-1362-47CA-B5B4-4DAC96961D9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18"/>
</p:tagLst>
</file>

<file path=ppt/theme/theme1.xml><?xml version="1.0" encoding="utf-8"?>
<a:theme xmlns:a="http://schemas.openxmlformats.org/drawingml/2006/main" name="Office 主题​​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4513</Words>
  <Application>Microsoft Office PowerPoint</Application>
  <PresentationFormat>寬螢幕</PresentationFormat>
  <Paragraphs>371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等线</vt:lpstr>
      <vt:lpstr>等线 Light</vt:lpstr>
      <vt:lpstr>微软雅黑</vt:lpstr>
      <vt:lpstr>微軟正黑體</vt:lpstr>
      <vt:lpstr>Arial</vt:lpstr>
      <vt:lpstr>Calibri</vt:lpstr>
      <vt:lpstr>Times New Roman</vt:lpstr>
      <vt:lpstr>Wingdings</vt:lpstr>
      <vt:lpstr>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微软中国</Company>
  <LinksUpToDate>false</LinksUpToDate>
  <SharedDoc>false</SharedDoc>
  <HyperlinkBase>http://yymoban.taobao.com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公众号pptnew</dc:title>
  <dc:creator>公众号pptnew</dc:creator>
  <cp:keywords>公众号pptnew</cp:keywords>
  <dc:description>公众号pptnew</dc:description>
  <cp:lastModifiedBy>user</cp:lastModifiedBy>
  <cp:revision>274</cp:revision>
  <dcterms:created xsi:type="dcterms:W3CDTF">2017-05-17T02:53:18Z</dcterms:created>
  <dcterms:modified xsi:type="dcterms:W3CDTF">2024-08-20T04:56:54Z</dcterms:modified>
  <cp:category>公众号pptnew</cp:category>
</cp:coreProperties>
</file>